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304" r:id="rId2"/>
    <p:sldId id="258" r:id="rId3"/>
    <p:sldId id="260" r:id="rId4"/>
    <p:sldId id="301" r:id="rId5"/>
    <p:sldId id="302" r:id="rId6"/>
    <p:sldId id="303" r:id="rId7"/>
    <p:sldId id="261" r:id="rId8"/>
    <p:sldId id="262" r:id="rId9"/>
    <p:sldId id="263" r:id="rId10"/>
    <p:sldId id="264" r:id="rId11"/>
    <p:sldId id="265" r:id="rId12"/>
    <p:sldId id="266" r:id="rId13"/>
    <p:sldId id="30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6" r:id="rId22"/>
    <p:sldId id="275" r:id="rId23"/>
    <p:sldId id="277" r:id="rId24"/>
    <p:sldId id="292" r:id="rId25"/>
    <p:sldId id="308" r:id="rId26"/>
    <p:sldId id="309" r:id="rId27"/>
    <p:sldId id="290" r:id="rId28"/>
    <p:sldId id="279" r:id="rId29"/>
    <p:sldId id="278" r:id="rId30"/>
    <p:sldId id="271" r:id="rId31"/>
    <p:sldId id="282" r:id="rId32"/>
    <p:sldId id="280" r:id="rId33"/>
    <p:sldId id="283" r:id="rId34"/>
    <p:sldId id="294" r:id="rId35"/>
    <p:sldId id="285" r:id="rId36"/>
    <p:sldId id="299" r:id="rId37"/>
    <p:sldId id="295" r:id="rId38"/>
    <p:sldId id="288" r:id="rId39"/>
    <p:sldId id="289" r:id="rId40"/>
    <p:sldId id="291" r:id="rId41"/>
    <p:sldId id="300" r:id="rId42"/>
    <p:sldId id="296" r:id="rId43"/>
    <p:sldId id="297" r:id="rId44"/>
    <p:sldId id="307" r:id="rId45"/>
    <p:sldId id="310" r:id="rId46"/>
    <p:sldId id="305" r:id="rId47"/>
    <p:sldId id="28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F49090-2D3A-EB46-8500-0F61B34D9BE1}">
          <p14:sldIdLst>
            <p14:sldId id="304"/>
            <p14:sldId id="258"/>
            <p14:sldId id="260"/>
            <p14:sldId id="301"/>
            <p14:sldId id="302"/>
            <p14:sldId id="303"/>
            <p14:sldId id="261"/>
            <p14:sldId id="262"/>
            <p14:sldId id="263"/>
            <p14:sldId id="264"/>
            <p14:sldId id="265"/>
            <p14:sldId id="266"/>
            <p14:sldId id="306"/>
            <p14:sldId id="267"/>
            <p14:sldId id="268"/>
            <p14:sldId id="269"/>
            <p14:sldId id="270"/>
            <p14:sldId id="272"/>
            <p14:sldId id="273"/>
            <p14:sldId id="274"/>
            <p14:sldId id="276"/>
            <p14:sldId id="275"/>
            <p14:sldId id="277"/>
            <p14:sldId id="292"/>
            <p14:sldId id="308"/>
            <p14:sldId id="309"/>
            <p14:sldId id="290"/>
            <p14:sldId id="279"/>
            <p14:sldId id="278"/>
            <p14:sldId id="271"/>
            <p14:sldId id="282"/>
            <p14:sldId id="280"/>
            <p14:sldId id="283"/>
            <p14:sldId id="294"/>
            <p14:sldId id="285"/>
            <p14:sldId id="299"/>
            <p14:sldId id="295"/>
            <p14:sldId id="288"/>
            <p14:sldId id="289"/>
            <p14:sldId id="291"/>
            <p14:sldId id="300"/>
            <p14:sldId id="296"/>
            <p14:sldId id="297"/>
            <p14:sldId id="307"/>
            <p14:sldId id="310"/>
            <p14:sldId id="305"/>
          </p14:sldIdLst>
        </p14:section>
        <p14:section name="RESOURCES" id="{47899B31-811B-4B40-966D-88E12C2602C3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0" autoAdjust="0"/>
    <p:restoredTop sz="94682"/>
  </p:normalViewPr>
  <p:slideViewPr>
    <p:cSldViewPr snapToGrid="0" snapToObjects="1">
      <p:cViewPr varScale="1">
        <p:scale>
          <a:sx n="94" d="100"/>
          <a:sy n="94" d="100"/>
        </p:scale>
        <p:origin x="20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8E2DB-C490-6949-84C3-C750B3EF8EEC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DDE6CFA2-6556-8545-AAAF-963E3A2A78A8}">
      <dgm:prSet phldrT="[Text]"/>
      <dgm:spPr/>
      <dgm:t>
        <a:bodyPr/>
        <a:lstStyle/>
        <a:p>
          <a:r>
            <a:rPr lang="en-US" dirty="0"/>
            <a:t>Agile</a:t>
          </a:r>
        </a:p>
      </dgm:t>
    </dgm:pt>
    <dgm:pt modelId="{18174B9A-FF06-9745-B4C9-F4E697C22958}" type="parTrans" cxnId="{1C1820AD-0818-8542-A1CC-55DA647272C2}">
      <dgm:prSet/>
      <dgm:spPr/>
      <dgm:t>
        <a:bodyPr/>
        <a:lstStyle/>
        <a:p>
          <a:endParaRPr lang="en-US"/>
        </a:p>
      </dgm:t>
    </dgm:pt>
    <dgm:pt modelId="{1D94091A-5932-CE45-814D-CFD369E1BD0B}" type="sibTrans" cxnId="{1C1820AD-0818-8542-A1CC-55DA647272C2}">
      <dgm:prSet/>
      <dgm:spPr/>
      <dgm:t>
        <a:bodyPr/>
        <a:lstStyle/>
        <a:p>
          <a:endParaRPr lang="en-US"/>
        </a:p>
      </dgm:t>
    </dgm:pt>
    <dgm:pt modelId="{2B128918-A557-4C4F-AE4E-1E7696B05485}">
      <dgm:prSet phldrT="[Text]"/>
      <dgm:spPr/>
      <dgm:t>
        <a:bodyPr/>
        <a:lstStyle/>
        <a:p>
          <a:r>
            <a:rPr lang="en-US" dirty="0"/>
            <a:t>Lean</a:t>
          </a:r>
        </a:p>
      </dgm:t>
    </dgm:pt>
    <dgm:pt modelId="{9D3613DB-FF59-4F45-B9C9-8E80E82A3EBF}" type="parTrans" cxnId="{7ED0610A-8C30-E440-A5F2-806008EB9A59}">
      <dgm:prSet/>
      <dgm:spPr/>
      <dgm:t>
        <a:bodyPr/>
        <a:lstStyle/>
        <a:p>
          <a:endParaRPr lang="en-US"/>
        </a:p>
      </dgm:t>
    </dgm:pt>
    <dgm:pt modelId="{4EBDE976-6596-0B4F-A9EE-8C29219B084B}" type="sibTrans" cxnId="{7ED0610A-8C30-E440-A5F2-806008EB9A59}">
      <dgm:prSet/>
      <dgm:spPr/>
      <dgm:t>
        <a:bodyPr/>
        <a:lstStyle/>
        <a:p>
          <a:endParaRPr lang="en-US"/>
        </a:p>
      </dgm:t>
    </dgm:pt>
    <dgm:pt modelId="{3C045826-C1E2-1046-A87F-6E73F2434E78}">
      <dgm:prSet phldrT="[Text]"/>
      <dgm:spPr/>
      <dgm:t>
        <a:bodyPr/>
        <a:lstStyle/>
        <a:p>
          <a:r>
            <a:rPr lang="en-US" dirty="0"/>
            <a:t>Lightweight</a:t>
          </a:r>
        </a:p>
      </dgm:t>
    </dgm:pt>
    <dgm:pt modelId="{0AAA3EBF-6627-7145-842B-915403CDE870}" type="parTrans" cxnId="{8210A359-E415-5F4B-9FB1-B9FDA0DF5B06}">
      <dgm:prSet/>
      <dgm:spPr/>
      <dgm:t>
        <a:bodyPr/>
        <a:lstStyle/>
        <a:p>
          <a:endParaRPr lang="en-US"/>
        </a:p>
      </dgm:t>
    </dgm:pt>
    <dgm:pt modelId="{4222D4BE-DDDF-2148-9B6F-B9C9C4286331}" type="sibTrans" cxnId="{8210A359-E415-5F4B-9FB1-B9FDA0DF5B06}">
      <dgm:prSet/>
      <dgm:spPr/>
      <dgm:t>
        <a:bodyPr/>
        <a:lstStyle/>
        <a:p>
          <a:endParaRPr lang="en-US"/>
        </a:p>
      </dgm:t>
    </dgm:pt>
    <dgm:pt modelId="{5FD65AFF-9931-E745-82CB-0C81F887907C}" type="pres">
      <dgm:prSet presAssocID="{19A8E2DB-C490-6949-84C3-C750B3EF8EE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FF2978A-445D-4A45-85D4-731130BE52E7}" type="pres">
      <dgm:prSet presAssocID="{DDE6CFA2-6556-8545-AAAF-963E3A2A78A8}" presName="gear1" presStyleLbl="node1" presStyleIdx="0" presStyleCnt="3">
        <dgm:presLayoutVars>
          <dgm:chMax val="1"/>
          <dgm:bulletEnabled val="1"/>
        </dgm:presLayoutVars>
      </dgm:prSet>
      <dgm:spPr/>
    </dgm:pt>
    <dgm:pt modelId="{C3E177CD-005C-A945-8023-1FF23F2F54A9}" type="pres">
      <dgm:prSet presAssocID="{DDE6CFA2-6556-8545-AAAF-963E3A2A78A8}" presName="gear1srcNode" presStyleLbl="node1" presStyleIdx="0" presStyleCnt="3"/>
      <dgm:spPr/>
    </dgm:pt>
    <dgm:pt modelId="{F94FCB8C-4EA3-794B-8918-BEB791A49561}" type="pres">
      <dgm:prSet presAssocID="{DDE6CFA2-6556-8545-AAAF-963E3A2A78A8}" presName="gear1dstNode" presStyleLbl="node1" presStyleIdx="0" presStyleCnt="3"/>
      <dgm:spPr/>
    </dgm:pt>
    <dgm:pt modelId="{DF690545-493B-3B41-B591-E7BEF0FA6ABA}" type="pres">
      <dgm:prSet presAssocID="{2B128918-A557-4C4F-AE4E-1E7696B05485}" presName="gear2" presStyleLbl="node1" presStyleIdx="1" presStyleCnt="3">
        <dgm:presLayoutVars>
          <dgm:chMax val="1"/>
          <dgm:bulletEnabled val="1"/>
        </dgm:presLayoutVars>
      </dgm:prSet>
      <dgm:spPr/>
    </dgm:pt>
    <dgm:pt modelId="{89D49D33-F8D5-FD45-96EE-3749346151AD}" type="pres">
      <dgm:prSet presAssocID="{2B128918-A557-4C4F-AE4E-1E7696B05485}" presName="gear2srcNode" presStyleLbl="node1" presStyleIdx="1" presStyleCnt="3"/>
      <dgm:spPr/>
    </dgm:pt>
    <dgm:pt modelId="{201039B0-888A-0D4D-BB91-877DDC468C01}" type="pres">
      <dgm:prSet presAssocID="{2B128918-A557-4C4F-AE4E-1E7696B05485}" presName="gear2dstNode" presStyleLbl="node1" presStyleIdx="1" presStyleCnt="3"/>
      <dgm:spPr/>
    </dgm:pt>
    <dgm:pt modelId="{ADFC2F6B-D341-0945-94BA-A70A319AF324}" type="pres">
      <dgm:prSet presAssocID="{3C045826-C1E2-1046-A87F-6E73F2434E78}" presName="gear3" presStyleLbl="node1" presStyleIdx="2" presStyleCnt="3"/>
      <dgm:spPr/>
    </dgm:pt>
    <dgm:pt modelId="{16D576B6-407E-DF4E-AC1E-BE438A2044CC}" type="pres">
      <dgm:prSet presAssocID="{3C045826-C1E2-1046-A87F-6E73F2434E7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4A9FF3A2-115B-8B4D-80B5-F9D721573AF8}" type="pres">
      <dgm:prSet presAssocID="{3C045826-C1E2-1046-A87F-6E73F2434E78}" presName="gear3srcNode" presStyleLbl="node1" presStyleIdx="2" presStyleCnt="3"/>
      <dgm:spPr/>
    </dgm:pt>
    <dgm:pt modelId="{7374A165-EAF5-D440-BD4E-A64C439A1963}" type="pres">
      <dgm:prSet presAssocID="{3C045826-C1E2-1046-A87F-6E73F2434E78}" presName="gear3dstNode" presStyleLbl="node1" presStyleIdx="2" presStyleCnt="3"/>
      <dgm:spPr/>
    </dgm:pt>
    <dgm:pt modelId="{E62F55D6-9C2E-3645-BDCD-172AB3061C1E}" type="pres">
      <dgm:prSet presAssocID="{1D94091A-5932-CE45-814D-CFD369E1BD0B}" presName="connector1" presStyleLbl="sibTrans2D1" presStyleIdx="0" presStyleCnt="3"/>
      <dgm:spPr/>
    </dgm:pt>
    <dgm:pt modelId="{6D7A8321-DE5F-1348-841F-44908680D9CE}" type="pres">
      <dgm:prSet presAssocID="{4EBDE976-6596-0B4F-A9EE-8C29219B084B}" presName="connector2" presStyleLbl="sibTrans2D1" presStyleIdx="1" presStyleCnt="3"/>
      <dgm:spPr/>
    </dgm:pt>
    <dgm:pt modelId="{ACBAC4D0-0A97-9B4C-AAF0-924BC140C3B4}" type="pres">
      <dgm:prSet presAssocID="{4222D4BE-DDDF-2148-9B6F-B9C9C4286331}" presName="connector3" presStyleLbl="sibTrans2D1" presStyleIdx="2" presStyleCnt="3"/>
      <dgm:spPr/>
    </dgm:pt>
  </dgm:ptLst>
  <dgm:cxnLst>
    <dgm:cxn modelId="{8321BD03-B79F-F64B-BD4A-5643BA0CCEC4}" type="presOf" srcId="{3C045826-C1E2-1046-A87F-6E73F2434E78}" destId="{7374A165-EAF5-D440-BD4E-A64C439A1963}" srcOrd="3" destOrd="0" presId="urn:microsoft.com/office/officeart/2005/8/layout/gear1"/>
    <dgm:cxn modelId="{7ED0610A-8C30-E440-A5F2-806008EB9A59}" srcId="{19A8E2DB-C490-6949-84C3-C750B3EF8EEC}" destId="{2B128918-A557-4C4F-AE4E-1E7696B05485}" srcOrd="1" destOrd="0" parTransId="{9D3613DB-FF59-4F45-B9C9-8E80E82A3EBF}" sibTransId="{4EBDE976-6596-0B4F-A9EE-8C29219B084B}"/>
    <dgm:cxn modelId="{FA575D31-675A-5944-A9E7-A0D96D80FA3E}" type="presOf" srcId="{2B128918-A557-4C4F-AE4E-1E7696B05485}" destId="{DF690545-493B-3B41-B591-E7BEF0FA6ABA}" srcOrd="0" destOrd="0" presId="urn:microsoft.com/office/officeart/2005/8/layout/gear1"/>
    <dgm:cxn modelId="{30D79F39-EFBD-3545-B733-C0FAD4138482}" type="presOf" srcId="{19A8E2DB-C490-6949-84C3-C750B3EF8EEC}" destId="{5FD65AFF-9931-E745-82CB-0C81F887907C}" srcOrd="0" destOrd="0" presId="urn:microsoft.com/office/officeart/2005/8/layout/gear1"/>
    <dgm:cxn modelId="{8210A359-E415-5F4B-9FB1-B9FDA0DF5B06}" srcId="{19A8E2DB-C490-6949-84C3-C750B3EF8EEC}" destId="{3C045826-C1E2-1046-A87F-6E73F2434E78}" srcOrd="2" destOrd="0" parTransId="{0AAA3EBF-6627-7145-842B-915403CDE870}" sibTransId="{4222D4BE-DDDF-2148-9B6F-B9C9C4286331}"/>
    <dgm:cxn modelId="{4269A65C-8ED4-D040-8457-D46912DBEFE6}" type="presOf" srcId="{4222D4BE-DDDF-2148-9B6F-B9C9C4286331}" destId="{ACBAC4D0-0A97-9B4C-AAF0-924BC140C3B4}" srcOrd="0" destOrd="0" presId="urn:microsoft.com/office/officeart/2005/8/layout/gear1"/>
    <dgm:cxn modelId="{2BDF3460-D1D2-C046-B801-4726E26A6664}" type="presOf" srcId="{3C045826-C1E2-1046-A87F-6E73F2434E78}" destId="{ADFC2F6B-D341-0945-94BA-A70A319AF324}" srcOrd="0" destOrd="0" presId="urn:microsoft.com/office/officeart/2005/8/layout/gear1"/>
    <dgm:cxn modelId="{9567C96C-9473-FD4A-BD39-1310AE008932}" type="presOf" srcId="{4EBDE976-6596-0B4F-A9EE-8C29219B084B}" destId="{6D7A8321-DE5F-1348-841F-44908680D9CE}" srcOrd="0" destOrd="0" presId="urn:microsoft.com/office/officeart/2005/8/layout/gear1"/>
    <dgm:cxn modelId="{653B5074-18BF-D249-B5A7-8A9822DB4F08}" type="presOf" srcId="{2B128918-A557-4C4F-AE4E-1E7696B05485}" destId="{201039B0-888A-0D4D-BB91-877DDC468C01}" srcOrd="2" destOrd="0" presId="urn:microsoft.com/office/officeart/2005/8/layout/gear1"/>
    <dgm:cxn modelId="{3E88D976-5290-394C-8EB3-BB478B53EB76}" type="presOf" srcId="{DDE6CFA2-6556-8545-AAAF-963E3A2A78A8}" destId="{C3E177CD-005C-A945-8023-1FF23F2F54A9}" srcOrd="1" destOrd="0" presId="urn:microsoft.com/office/officeart/2005/8/layout/gear1"/>
    <dgm:cxn modelId="{A0409A7D-0CCB-7143-A35B-DE760018FDD9}" type="presOf" srcId="{3C045826-C1E2-1046-A87F-6E73F2434E78}" destId="{4A9FF3A2-115B-8B4D-80B5-F9D721573AF8}" srcOrd="2" destOrd="0" presId="urn:microsoft.com/office/officeart/2005/8/layout/gear1"/>
    <dgm:cxn modelId="{7A2B0F95-2D8B-4E47-9F75-200AB6F2EF6B}" type="presOf" srcId="{DDE6CFA2-6556-8545-AAAF-963E3A2A78A8}" destId="{F94FCB8C-4EA3-794B-8918-BEB791A49561}" srcOrd="2" destOrd="0" presId="urn:microsoft.com/office/officeart/2005/8/layout/gear1"/>
    <dgm:cxn modelId="{1C1820AD-0818-8542-A1CC-55DA647272C2}" srcId="{19A8E2DB-C490-6949-84C3-C750B3EF8EEC}" destId="{DDE6CFA2-6556-8545-AAAF-963E3A2A78A8}" srcOrd="0" destOrd="0" parTransId="{18174B9A-FF06-9745-B4C9-F4E697C22958}" sibTransId="{1D94091A-5932-CE45-814D-CFD369E1BD0B}"/>
    <dgm:cxn modelId="{2F80EEB4-6DAD-B54A-A637-B1A0E285F498}" type="presOf" srcId="{3C045826-C1E2-1046-A87F-6E73F2434E78}" destId="{16D576B6-407E-DF4E-AC1E-BE438A2044CC}" srcOrd="1" destOrd="0" presId="urn:microsoft.com/office/officeart/2005/8/layout/gear1"/>
    <dgm:cxn modelId="{880040C2-020D-A14F-A3A8-1B6A711CF30D}" type="presOf" srcId="{1D94091A-5932-CE45-814D-CFD369E1BD0B}" destId="{E62F55D6-9C2E-3645-BDCD-172AB3061C1E}" srcOrd="0" destOrd="0" presId="urn:microsoft.com/office/officeart/2005/8/layout/gear1"/>
    <dgm:cxn modelId="{74D472D2-F353-6C42-A46A-60A18484FA22}" type="presOf" srcId="{DDE6CFA2-6556-8545-AAAF-963E3A2A78A8}" destId="{BFF2978A-445D-4A45-85D4-731130BE52E7}" srcOrd="0" destOrd="0" presId="urn:microsoft.com/office/officeart/2005/8/layout/gear1"/>
    <dgm:cxn modelId="{93BF17FF-FFCD-DC4A-9595-E316828B3BBF}" type="presOf" srcId="{2B128918-A557-4C4F-AE4E-1E7696B05485}" destId="{89D49D33-F8D5-FD45-96EE-3749346151AD}" srcOrd="1" destOrd="0" presId="urn:microsoft.com/office/officeart/2005/8/layout/gear1"/>
    <dgm:cxn modelId="{B45F20C6-02EB-B848-AF53-19B8C37F9F6F}" type="presParOf" srcId="{5FD65AFF-9931-E745-82CB-0C81F887907C}" destId="{BFF2978A-445D-4A45-85D4-731130BE52E7}" srcOrd="0" destOrd="0" presId="urn:microsoft.com/office/officeart/2005/8/layout/gear1"/>
    <dgm:cxn modelId="{9456FDBE-0E01-2046-BBE0-4ED9E238898D}" type="presParOf" srcId="{5FD65AFF-9931-E745-82CB-0C81F887907C}" destId="{C3E177CD-005C-A945-8023-1FF23F2F54A9}" srcOrd="1" destOrd="0" presId="urn:microsoft.com/office/officeart/2005/8/layout/gear1"/>
    <dgm:cxn modelId="{363FF888-9DEE-7A47-AB3D-0AD5F7925E2F}" type="presParOf" srcId="{5FD65AFF-9931-E745-82CB-0C81F887907C}" destId="{F94FCB8C-4EA3-794B-8918-BEB791A49561}" srcOrd="2" destOrd="0" presId="urn:microsoft.com/office/officeart/2005/8/layout/gear1"/>
    <dgm:cxn modelId="{51CF7EA7-F3F3-CE44-B858-E95D923FE9EC}" type="presParOf" srcId="{5FD65AFF-9931-E745-82CB-0C81F887907C}" destId="{DF690545-493B-3B41-B591-E7BEF0FA6ABA}" srcOrd="3" destOrd="0" presId="urn:microsoft.com/office/officeart/2005/8/layout/gear1"/>
    <dgm:cxn modelId="{67EF1E3D-0921-9C42-8E9C-89DE5A28FCE9}" type="presParOf" srcId="{5FD65AFF-9931-E745-82CB-0C81F887907C}" destId="{89D49D33-F8D5-FD45-96EE-3749346151AD}" srcOrd="4" destOrd="0" presId="urn:microsoft.com/office/officeart/2005/8/layout/gear1"/>
    <dgm:cxn modelId="{4150DDCE-AECE-A947-9F96-410F711BA3BF}" type="presParOf" srcId="{5FD65AFF-9931-E745-82CB-0C81F887907C}" destId="{201039B0-888A-0D4D-BB91-877DDC468C01}" srcOrd="5" destOrd="0" presId="urn:microsoft.com/office/officeart/2005/8/layout/gear1"/>
    <dgm:cxn modelId="{CD433AF7-2BBC-E045-BBFB-78254B890DD2}" type="presParOf" srcId="{5FD65AFF-9931-E745-82CB-0C81F887907C}" destId="{ADFC2F6B-D341-0945-94BA-A70A319AF324}" srcOrd="6" destOrd="0" presId="urn:microsoft.com/office/officeart/2005/8/layout/gear1"/>
    <dgm:cxn modelId="{C91A12DD-0768-C04C-BCCE-B779AC4B9A5E}" type="presParOf" srcId="{5FD65AFF-9931-E745-82CB-0C81F887907C}" destId="{16D576B6-407E-DF4E-AC1E-BE438A2044CC}" srcOrd="7" destOrd="0" presId="urn:microsoft.com/office/officeart/2005/8/layout/gear1"/>
    <dgm:cxn modelId="{382ED698-F78A-534A-8BEE-8733428466FB}" type="presParOf" srcId="{5FD65AFF-9931-E745-82CB-0C81F887907C}" destId="{4A9FF3A2-115B-8B4D-80B5-F9D721573AF8}" srcOrd="8" destOrd="0" presId="urn:microsoft.com/office/officeart/2005/8/layout/gear1"/>
    <dgm:cxn modelId="{4C61E18F-FA42-BB4D-AC6B-0A8CB59C7C6E}" type="presParOf" srcId="{5FD65AFF-9931-E745-82CB-0C81F887907C}" destId="{7374A165-EAF5-D440-BD4E-A64C439A1963}" srcOrd="9" destOrd="0" presId="urn:microsoft.com/office/officeart/2005/8/layout/gear1"/>
    <dgm:cxn modelId="{ADD8FEF0-8CA3-3546-B3E7-6D54C178F340}" type="presParOf" srcId="{5FD65AFF-9931-E745-82CB-0C81F887907C}" destId="{E62F55D6-9C2E-3645-BDCD-172AB3061C1E}" srcOrd="10" destOrd="0" presId="urn:microsoft.com/office/officeart/2005/8/layout/gear1"/>
    <dgm:cxn modelId="{FB3638CD-71C1-1E45-8B04-6BE67C586A74}" type="presParOf" srcId="{5FD65AFF-9931-E745-82CB-0C81F887907C}" destId="{6D7A8321-DE5F-1348-841F-44908680D9CE}" srcOrd="11" destOrd="0" presId="urn:microsoft.com/office/officeart/2005/8/layout/gear1"/>
    <dgm:cxn modelId="{81D2F5CC-2791-CA42-9876-D623A8763B58}" type="presParOf" srcId="{5FD65AFF-9931-E745-82CB-0C81F887907C}" destId="{ACBAC4D0-0A97-9B4C-AAF0-924BC140C3B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81032D-8E4F-8144-93F6-52025644F15C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02B5D5-1DF7-E84D-A1D8-63DED3B15602}">
      <dgm:prSet phldrT="[Text]"/>
      <dgm:spPr/>
      <dgm:t>
        <a:bodyPr/>
        <a:lstStyle/>
        <a:p>
          <a:r>
            <a:rPr lang="en-US" dirty="0"/>
            <a:t>Visualize Work</a:t>
          </a:r>
        </a:p>
      </dgm:t>
    </dgm:pt>
    <dgm:pt modelId="{D3ACE088-7174-1C48-9273-3BF957A5AA15}" type="parTrans" cxnId="{18D5583A-D009-B94F-9D22-D1916FF41CB8}">
      <dgm:prSet/>
      <dgm:spPr/>
      <dgm:t>
        <a:bodyPr/>
        <a:lstStyle/>
        <a:p>
          <a:endParaRPr lang="en-US"/>
        </a:p>
      </dgm:t>
    </dgm:pt>
    <dgm:pt modelId="{F5DDCB61-69D7-F84B-9FDE-DA27F39C5619}" type="sibTrans" cxnId="{18D5583A-D009-B94F-9D22-D1916FF41CB8}">
      <dgm:prSet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endParaRPr lang="en-US"/>
        </a:p>
      </dgm:t>
    </dgm:pt>
    <dgm:pt modelId="{5D10D814-80A2-954F-BB12-9986107E5380}">
      <dgm:prSet phldrT="[Text]"/>
      <dgm:spPr/>
      <dgm:t>
        <a:bodyPr/>
        <a:lstStyle/>
        <a:p>
          <a:r>
            <a:rPr lang="en-US" dirty="0"/>
            <a:t>Limit Work in Progress (WIP)</a:t>
          </a:r>
        </a:p>
      </dgm:t>
    </dgm:pt>
    <dgm:pt modelId="{998F8C9E-74BA-CA49-BAE0-1D867F0956D2}" type="parTrans" cxnId="{62720DC3-FFB3-924F-B873-26A98073431A}">
      <dgm:prSet/>
      <dgm:spPr/>
      <dgm:t>
        <a:bodyPr/>
        <a:lstStyle/>
        <a:p>
          <a:endParaRPr lang="en-US"/>
        </a:p>
      </dgm:t>
    </dgm:pt>
    <dgm:pt modelId="{22C11DCD-65B1-4845-BF9C-FF48DA282F47}" type="sibTrans" cxnId="{62720DC3-FFB3-924F-B873-26A98073431A}">
      <dgm:prSet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endParaRPr lang="en-US"/>
        </a:p>
      </dgm:t>
    </dgm:pt>
    <dgm:pt modelId="{271763BC-0A97-4543-A2E4-52B4DABD01F1}">
      <dgm:prSet phldrT="[Text]"/>
      <dgm:spPr/>
      <dgm:t>
        <a:bodyPr/>
        <a:lstStyle/>
        <a:p>
          <a:r>
            <a:rPr lang="en-US" dirty="0"/>
            <a:t>Manage Flow</a:t>
          </a:r>
        </a:p>
      </dgm:t>
    </dgm:pt>
    <dgm:pt modelId="{0EAFCA40-D094-C349-8E88-690CF19B2A5C}" type="parTrans" cxnId="{F87D52C0-81A4-9A4C-8FE6-07B89BEC39FD}">
      <dgm:prSet/>
      <dgm:spPr/>
      <dgm:t>
        <a:bodyPr/>
        <a:lstStyle/>
        <a:p>
          <a:endParaRPr lang="en-US"/>
        </a:p>
      </dgm:t>
    </dgm:pt>
    <dgm:pt modelId="{E955130F-87E4-D342-B019-E12BFE2FEFE3}" type="sibTrans" cxnId="{F87D52C0-81A4-9A4C-8FE6-07B89BEC39FD}">
      <dgm:prSet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endParaRPr lang="en-US"/>
        </a:p>
      </dgm:t>
    </dgm:pt>
    <dgm:pt modelId="{47EF8034-B22C-A449-AAAD-394433DC4939}" type="pres">
      <dgm:prSet presAssocID="{6C81032D-8E4F-8144-93F6-52025644F15C}" presName="cycle" presStyleCnt="0">
        <dgm:presLayoutVars>
          <dgm:dir/>
          <dgm:resizeHandles val="exact"/>
        </dgm:presLayoutVars>
      </dgm:prSet>
      <dgm:spPr/>
    </dgm:pt>
    <dgm:pt modelId="{01465693-E6D0-224F-AB16-CFB28E8F66B0}" type="pres">
      <dgm:prSet presAssocID="{9A02B5D5-1DF7-E84D-A1D8-63DED3B15602}" presName="node" presStyleLbl="node1" presStyleIdx="0" presStyleCnt="3">
        <dgm:presLayoutVars>
          <dgm:bulletEnabled val="1"/>
        </dgm:presLayoutVars>
      </dgm:prSet>
      <dgm:spPr/>
    </dgm:pt>
    <dgm:pt modelId="{00CED1BB-AF31-1540-A27C-373440A28E28}" type="pres">
      <dgm:prSet presAssocID="{F5DDCB61-69D7-F84B-9FDE-DA27F39C5619}" presName="sibTrans" presStyleLbl="sibTrans2D1" presStyleIdx="0" presStyleCnt="3"/>
      <dgm:spPr/>
    </dgm:pt>
    <dgm:pt modelId="{CC8124B6-EA62-5344-B9E9-FDB986C6CE25}" type="pres">
      <dgm:prSet presAssocID="{F5DDCB61-69D7-F84B-9FDE-DA27F39C5619}" presName="connectorText" presStyleLbl="sibTrans2D1" presStyleIdx="0" presStyleCnt="3"/>
      <dgm:spPr/>
    </dgm:pt>
    <dgm:pt modelId="{9E8CB7E6-93C0-4F4C-B289-E3124A95B6B0}" type="pres">
      <dgm:prSet presAssocID="{5D10D814-80A2-954F-BB12-9986107E5380}" presName="node" presStyleLbl="node1" presStyleIdx="1" presStyleCnt="3">
        <dgm:presLayoutVars>
          <dgm:bulletEnabled val="1"/>
        </dgm:presLayoutVars>
      </dgm:prSet>
      <dgm:spPr/>
    </dgm:pt>
    <dgm:pt modelId="{C1AC45EB-C850-0E44-BF68-FF81FFBDDF9E}" type="pres">
      <dgm:prSet presAssocID="{22C11DCD-65B1-4845-BF9C-FF48DA282F47}" presName="sibTrans" presStyleLbl="sibTrans2D1" presStyleIdx="1" presStyleCnt="3"/>
      <dgm:spPr/>
    </dgm:pt>
    <dgm:pt modelId="{25035D6F-9100-5D48-9BB4-7E2E64DC3DDC}" type="pres">
      <dgm:prSet presAssocID="{22C11DCD-65B1-4845-BF9C-FF48DA282F47}" presName="connectorText" presStyleLbl="sibTrans2D1" presStyleIdx="1" presStyleCnt="3"/>
      <dgm:spPr/>
    </dgm:pt>
    <dgm:pt modelId="{4B8DEE8A-EA26-6445-874D-163CD7CDBFE9}" type="pres">
      <dgm:prSet presAssocID="{271763BC-0A97-4543-A2E4-52B4DABD01F1}" presName="node" presStyleLbl="node1" presStyleIdx="2" presStyleCnt="3">
        <dgm:presLayoutVars>
          <dgm:bulletEnabled val="1"/>
        </dgm:presLayoutVars>
      </dgm:prSet>
      <dgm:spPr/>
    </dgm:pt>
    <dgm:pt modelId="{689343C2-5804-C346-8844-678024F594BC}" type="pres">
      <dgm:prSet presAssocID="{E955130F-87E4-D342-B019-E12BFE2FEFE3}" presName="sibTrans" presStyleLbl="sibTrans2D1" presStyleIdx="2" presStyleCnt="3"/>
      <dgm:spPr/>
    </dgm:pt>
    <dgm:pt modelId="{1A999ABC-0232-AE41-9E37-8CAAD82BB6A4}" type="pres">
      <dgm:prSet presAssocID="{E955130F-87E4-D342-B019-E12BFE2FEFE3}" presName="connectorText" presStyleLbl="sibTrans2D1" presStyleIdx="2" presStyleCnt="3"/>
      <dgm:spPr/>
    </dgm:pt>
  </dgm:ptLst>
  <dgm:cxnLst>
    <dgm:cxn modelId="{B1F75B10-070D-D14D-A9BD-9016E6B9173F}" type="presOf" srcId="{F5DDCB61-69D7-F84B-9FDE-DA27F39C5619}" destId="{CC8124B6-EA62-5344-B9E9-FDB986C6CE25}" srcOrd="1" destOrd="0" presId="urn:microsoft.com/office/officeart/2005/8/layout/cycle2"/>
    <dgm:cxn modelId="{18D5583A-D009-B94F-9D22-D1916FF41CB8}" srcId="{6C81032D-8E4F-8144-93F6-52025644F15C}" destId="{9A02B5D5-1DF7-E84D-A1D8-63DED3B15602}" srcOrd="0" destOrd="0" parTransId="{D3ACE088-7174-1C48-9273-3BF957A5AA15}" sibTransId="{F5DDCB61-69D7-F84B-9FDE-DA27F39C5619}"/>
    <dgm:cxn modelId="{ECBBBE46-F5D3-C54A-A7DF-0FBE31F9384C}" type="presOf" srcId="{5D10D814-80A2-954F-BB12-9986107E5380}" destId="{9E8CB7E6-93C0-4F4C-B289-E3124A95B6B0}" srcOrd="0" destOrd="0" presId="urn:microsoft.com/office/officeart/2005/8/layout/cycle2"/>
    <dgm:cxn modelId="{4E480352-4D18-4F4A-BDF9-447B93D67B2D}" type="presOf" srcId="{E955130F-87E4-D342-B019-E12BFE2FEFE3}" destId="{689343C2-5804-C346-8844-678024F594BC}" srcOrd="0" destOrd="0" presId="urn:microsoft.com/office/officeart/2005/8/layout/cycle2"/>
    <dgm:cxn modelId="{6D0E6D52-67E7-4B4E-A894-5908AF32D01F}" type="presOf" srcId="{F5DDCB61-69D7-F84B-9FDE-DA27F39C5619}" destId="{00CED1BB-AF31-1540-A27C-373440A28E28}" srcOrd="0" destOrd="0" presId="urn:microsoft.com/office/officeart/2005/8/layout/cycle2"/>
    <dgm:cxn modelId="{94727352-F774-4F47-B989-AC31BCA955EB}" type="presOf" srcId="{22C11DCD-65B1-4845-BF9C-FF48DA282F47}" destId="{C1AC45EB-C850-0E44-BF68-FF81FFBDDF9E}" srcOrd="0" destOrd="0" presId="urn:microsoft.com/office/officeart/2005/8/layout/cycle2"/>
    <dgm:cxn modelId="{F1F1695F-79A1-7D4E-933E-AF8761F4830B}" type="presOf" srcId="{9A02B5D5-1DF7-E84D-A1D8-63DED3B15602}" destId="{01465693-E6D0-224F-AB16-CFB28E8F66B0}" srcOrd="0" destOrd="0" presId="urn:microsoft.com/office/officeart/2005/8/layout/cycle2"/>
    <dgm:cxn modelId="{5A586C69-7744-B344-8410-DE78010E37D4}" type="presOf" srcId="{6C81032D-8E4F-8144-93F6-52025644F15C}" destId="{47EF8034-B22C-A449-AAAD-394433DC4939}" srcOrd="0" destOrd="0" presId="urn:microsoft.com/office/officeart/2005/8/layout/cycle2"/>
    <dgm:cxn modelId="{0BA4CD94-5EA0-4545-BBE7-1C4E023B2631}" type="presOf" srcId="{22C11DCD-65B1-4845-BF9C-FF48DA282F47}" destId="{25035D6F-9100-5D48-9BB4-7E2E64DC3DDC}" srcOrd="1" destOrd="0" presId="urn:microsoft.com/office/officeart/2005/8/layout/cycle2"/>
    <dgm:cxn modelId="{EB012EBF-02B7-BA48-B8B1-167C75FE90C0}" type="presOf" srcId="{E955130F-87E4-D342-B019-E12BFE2FEFE3}" destId="{1A999ABC-0232-AE41-9E37-8CAAD82BB6A4}" srcOrd="1" destOrd="0" presId="urn:microsoft.com/office/officeart/2005/8/layout/cycle2"/>
    <dgm:cxn modelId="{6436D1BF-A11C-C84F-B5B1-22A5E8B0E9CD}" type="presOf" srcId="{271763BC-0A97-4543-A2E4-52B4DABD01F1}" destId="{4B8DEE8A-EA26-6445-874D-163CD7CDBFE9}" srcOrd="0" destOrd="0" presId="urn:microsoft.com/office/officeart/2005/8/layout/cycle2"/>
    <dgm:cxn modelId="{F87D52C0-81A4-9A4C-8FE6-07B89BEC39FD}" srcId="{6C81032D-8E4F-8144-93F6-52025644F15C}" destId="{271763BC-0A97-4543-A2E4-52B4DABD01F1}" srcOrd="2" destOrd="0" parTransId="{0EAFCA40-D094-C349-8E88-690CF19B2A5C}" sibTransId="{E955130F-87E4-D342-B019-E12BFE2FEFE3}"/>
    <dgm:cxn modelId="{62720DC3-FFB3-924F-B873-26A98073431A}" srcId="{6C81032D-8E4F-8144-93F6-52025644F15C}" destId="{5D10D814-80A2-954F-BB12-9986107E5380}" srcOrd="1" destOrd="0" parTransId="{998F8C9E-74BA-CA49-BAE0-1D867F0956D2}" sibTransId="{22C11DCD-65B1-4845-BF9C-FF48DA282F47}"/>
    <dgm:cxn modelId="{BCC058CB-6E2C-A548-815F-9368B4D44895}" type="presParOf" srcId="{47EF8034-B22C-A449-AAAD-394433DC4939}" destId="{01465693-E6D0-224F-AB16-CFB28E8F66B0}" srcOrd="0" destOrd="0" presId="urn:microsoft.com/office/officeart/2005/8/layout/cycle2"/>
    <dgm:cxn modelId="{E7960B9C-2AB9-C349-9C17-8C0AE5A89817}" type="presParOf" srcId="{47EF8034-B22C-A449-AAAD-394433DC4939}" destId="{00CED1BB-AF31-1540-A27C-373440A28E28}" srcOrd="1" destOrd="0" presId="urn:microsoft.com/office/officeart/2005/8/layout/cycle2"/>
    <dgm:cxn modelId="{33642F1B-A1A7-CE4F-9D6E-315F6A5B9087}" type="presParOf" srcId="{00CED1BB-AF31-1540-A27C-373440A28E28}" destId="{CC8124B6-EA62-5344-B9E9-FDB986C6CE25}" srcOrd="0" destOrd="0" presId="urn:microsoft.com/office/officeart/2005/8/layout/cycle2"/>
    <dgm:cxn modelId="{AB8897C8-1F24-744C-83A0-316883C57FD6}" type="presParOf" srcId="{47EF8034-B22C-A449-AAAD-394433DC4939}" destId="{9E8CB7E6-93C0-4F4C-B289-E3124A95B6B0}" srcOrd="2" destOrd="0" presId="urn:microsoft.com/office/officeart/2005/8/layout/cycle2"/>
    <dgm:cxn modelId="{4EB5AC5D-ED45-5147-9394-4EFEC0780E88}" type="presParOf" srcId="{47EF8034-B22C-A449-AAAD-394433DC4939}" destId="{C1AC45EB-C850-0E44-BF68-FF81FFBDDF9E}" srcOrd="3" destOrd="0" presId="urn:microsoft.com/office/officeart/2005/8/layout/cycle2"/>
    <dgm:cxn modelId="{7B1D77E6-1D3E-974D-BF4D-B50009334625}" type="presParOf" srcId="{C1AC45EB-C850-0E44-BF68-FF81FFBDDF9E}" destId="{25035D6F-9100-5D48-9BB4-7E2E64DC3DDC}" srcOrd="0" destOrd="0" presId="urn:microsoft.com/office/officeart/2005/8/layout/cycle2"/>
    <dgm:cxn modelId="{74EC1E4E-0B94-6742-923C-C75090AE143E}" type="presParOf" srcId="{47EF8034-B22C-A449-AAAD-394433DC4939}" destId="{4B8DEE8A-EA26-6445-874D-163CD7CDBFE9}" srcOrd="4" destOrd="0" presId="urn:microsoft.com/office/officeart/2005/8/layout/cycle2"/>
    <dgm:cxn modelId="{CF0D9015-DDC8-3E49-8D73-64B284272216}" type="presParOf" srcId="{47EF8034-B22C-A449-AAAD-394433DC4939}" destId="{689343C2-5804-C346-8844-678024F594BC}" srcOrd="5" destOrd="0" presId="urn:microsoft.com/office/officeart/2005/8/layout/cycle2"/>
    <dgm:cxn modelId="{C34066F2-6CAE-4E44-BDAD-A95E1A10A087}" type="presParOf" srcId="{689343C2-5804-C346-8844-678024F594BC}" destId="{1A999ABC-0232-AE41-9E37-8CAAD82BB6A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2978A-445D-4A45-85D4-731130BE52E7}">
      <dsp:nvSpPr>
        <dsp:cNvPr id="0" name=""/>
        <dsp:cNvSpPr/>
      </dsp:nvSpPr>
      <dsp:spPr>
        <a:xfrm>
          <a:off x="3831255" y="1958102"/>
          <a:ext cx="2393235" cy="2393235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Agile</a:t>
          </a:r>
        </a:p>
      </dsp:txBody>
      <dsp:txXfrm>
        <a:off x="4312402" y="2518706"/>
        <a:ext cx="1430941" cy="1230172"/>
      </dsp:txXfrm>
    </dsp:sp>
    <dsp:sp modelId="{DF690545-493B-3B41-B591-E7BEF0FA6ABA}">
      <dsp:nvSpPr>
        <dsp:cNvPr id="0" name=""/>
        <dsp:cNvSpPr/>
      </dsp:nvSpPr>
      <dsp:spPr>
        <a:xfrm>
          <a:off x="2438826" y="1392428"/>
          <a:ext cx="1740535" cy="1740535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Lean</a:t>
          </a:r>
        </a:p>
      </dsp:txBody>
      <dsp:txXfrm>
        <a:off x="2877011" y="1833261"/>
        <a:ext cx="864165" cy="858869"/>
      </dsp:txXfrm>
    </dsp:sp>
    <dsp:sp modelId="{ADFC2F6B-D341-0945-94BA-A70A319AF324}">
      <dsp:nvSpPr>
        <dsp:cNvPr id="0" name=""/>
        <dsp:cNvSpPr/>
      </dsp:nvSpPr>
      <dsp:spPr>
        <a:xfrm rot="20700000">
          <a:off x="3413704" y="191636"/>
          <a:ext cx="1705369" cy="1705369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Lightweight</a:t>
          </a:r>
        </a:p>
      </dsp:txBody>
      <dsp:txXfrm rot="-20700000">
        <a:off x="3787741" y="565673"/>
        <a:ext cx="957294" cy="957294"/>
      </dsp:txXfrm>
    </dsp:sp>
    <dsp:sp modelId="{E62F55D6-9C2E-3645-BDCD-172AB3061C1E}">
      <dsp:nvSpPr>
        <dsp:cNvPr id="0" name=""/>
        <dsp:cNvSpPr/>
      </dsp:nvSpPr>
      <dsp:spPr>
        <a:xfrm>
          <a:off x="3648955" y="1595986"/>
          <a:ext cx="3063341" cy="3063341"/>
        </a:xfrm>
        <a:prstGeom prst="circularArrow">
          <a:avLst>
            <a:gd name="adj1" fmla="val 4687"/>
            <a:gd name="adj2" fmla="val 299029"/>
            <a:gd name="adj3" fmla="val 2519837"/>
            <a:gd name="adj4" fmla="val 1585339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7A8321-DE5F-1348-841F-44908680D9CE}">
      <dsp:nvSpPr>
        <dsp:cNvPr id="0" name=""/>
        <dsp:cNvSpPr/>
      </dsp:nvSpPr>
      <dsp:spPr>
        <a:xfrm>
          <a:off x="2130581" y="1006639"/>
          <a:ext cx="2225709" cy="222570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BAC4D0-0A97-9B4C-AAF0-924BC140C3B4}">
      <dsp:nvSpPr>
        <dsp:cNvPr id="0" name=""/>
        <dsp:cNvSpPr/>
      </dsp:nvSpPr>
      <dsp:spPr>
        <a:xfrm>
          <a:off x="3019234" y="-182577"/>
          <a:ext cx="2399762" cy="239976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65693-E6D0-224F-AB16-CFB28E8F66B0}">
      <dsp:nvSpPr>
        <dsp:cNvPr id="0" name=""/>
        <dsp:cNvSpPr/>
      </dsp:nvSpPr>
      <dsp:spPr>
        <a:xfrm>
          <a:off x="4313039" y="1108"/>
          <a:ext cx="1889521" cy="18895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Visualize Work</a:t>
          </a:r>
        </a:p>
      </dsp:txBody>
      <dsp:txXfrm>
        <a:off x="4589753" y="277822"/>
        <a:ext cx="1336093" cy="1336093"/>
      </dsp:txXfrm>
    </dsp:sp>
    <dsp:sp modelId="{00CED1BB-AF31-1540-A27C-373440A28E28}">
      <dsp:nvSpPr>
        <dsp:cNvPr id="0" name=""/>
        <dsp:cNvSpPr/>
      </dsp:nvSpPr>
      <dsp:spPr>
        <a:xfrm rot="3600000">
          <a:off x="5708792" y="1844463"/>
          <a:ext cx="503807" cy="637713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46578" y="1906560"/>
        <a:ext cx="352665" cy="382627"/>
      </dsp:txXfrm>
    </dsp:sp>
    <dsp:sp modelId="{9E8CB7E6-93C0-4F4C-B289-E3124A95B6B0}">
      <dsp:nvSpPr>
        <dsp:cNvPr id="0" name=""/>
        <dsp:cNvSpPr/>
      </dsp:nvSpPr>
      <dsp:spPr>
        <a:xfrm>
          <a:off x="5733089" y="2460707"/>
          <a:ext cx="1889521" cy="18895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Limit Work in Progress (WIP)</a:t>
          </a:r>
        </a:p>
      </dsp:txBody>
      <dsp:txXfrm>
        <a:off x="6009803" y="2737421"/>
        <a:ext cx="1336093" cy="1336093"/>
      </dsp:txXfrm>
    </dsp:sp>
    <dsp:sp modelId="{C1AC45EB-C850-0E44-BF68-FF81FFBDDF9E}">
      <dsp:nvSpPr>
        <dsp:cNvPr id="0" name=""/>
        <dsp:cNvSpPr/>
      </dsp:nvSpPr>
      <dsp:spPr>
        <a:xfrm rot="10800000">
          <a:off x="5020155" y="3086612"/>
          <a:ext cx="503807" cy="637713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5171297" y="3214155"/>
        <a:ext cx="352665" cy="382627"/>
      </dsp:txXfrm>
    </dsp:sp>
    <dsp:sp modelId="{4B8DEE8A-EA26-6445-874D-163CD7CDBFE9}">
      <dsp:nvSpPr>
        <dsp:cNvPr id="0" name=""/>
        <dsp:cNvSpPr/>
      </dsp:nvSpPr>
      <dsp:spPr>
        <a:xfrm>
          <a:off x="2892988" y="2460707"/>
          <a:ext cx="1889521" cy="18895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Manage Flow</a:t>
          </a:r>
        </a:p>
      </dsp:txBody>
      <dsp:txXfrm>
        <a:off x="3169702" y="2737421"/>
        <a:ext cx="1336093" cy="1336093"/>
      </dsp:txXfrm>
    </dsp:sp>
    <dsp:sp modelId="{689343C2-5804-C346-8844-678024F594BC}">
      <dsp:nvSpPr>
        <dsp:cNvPr id="0" name=""/>
        <dsp:cNvSpPr/>
      </dsp:nvSpPr>
      <dsp:spPr>
        <a:xfrm rot="18000000">
          <a:off x="4288741" y="1869160"/>
          <a:ext cx="503807" cy="637713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326527" y="2062149"/>
        <a:ext cx="352665" cy="382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6D0E3-F6E2-FC48-83FB-52B4BFBD1DF4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EF3BA-DE32-C04B-A477-0C7F53AC8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4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8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2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07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717AE2D-0FC4-484A-ACF4-72B9B9C40F76}"/>
              </a:ext>
            </a:extLst>
          </p:cNvPr>
          <p:cNvSpPr/>
          <p:nvPr userDrawn="1"/>
        </p:nvSpPr>
        <p:spPr>
          <a:xfrm>
            <a:off x="2" y="6347353"/>
            <a:ext cx="2139042" cy="510676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baseline="0">
                <a:solidFill>
                  <a:schemeClr val="accent1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723" y="1885842"/>
            <a:ext cx="10515600" cy="4351338"/>
          </a:xfrm>
        </p:spPr>
        <p:txBody>
          <a:bodyPr/>
          <a:lstStyle>
            <a:lvl2pPr marL="685800" indent="-228600">
              <a:buFont typeface="Wingdings" charset="2"/>
              <a:buChar char="Ø"/>
              <a:defRPr/>
            </a:lvl2pPr>
            <a:lvl3pPr marL="1143000" indent="-228600">
              <a:buFont typeface="Wingdings" charset="2"/>
              <a:buChar char="v"/>
              <a:defRPr/>
            </a:lvl3pPr>
            <a:lvl4pPr marL="1600200" indent="-228600">
              <a:buFont typeface="Wingdings" charset="2"/>
              <a:buChar char="§"/>
              <a:defRPr/>
            </a:lvl4pPr>
            <a:lvl5pPr marL="2057400" indent="-228600">
              <a:buFont typeface="Courier New" charset="0"/>
              <a:buChar char="o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0" y="0"/>
            <a:ext cx="12192000" cy="365125"/>
          </a:xfrm>
          <a:prstGeom prst="rect">
            <a:avLst/>
          </a:prstGeom>
          <a:solidFill>
            <a:srgbClr val="5381AC"/>
          </a:solidFill>
          <a:ln w="9525" algn="ctr">
            <a:noFill/>
            <a:miter lim="800000"/>
            <a:headEnd/>
            <a:tailEnd/>
          </a:ln>
          <a:effectLst/>
          <a:extLst/>
        </p:spPr>
        <p:txBody>
          <a:bodyPr tIns="91440" bIns="9144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0" y="0"/>
            <a:ext cx="1231672" cy="364820"/>
          </a:xfrm>
          <a:prstGeom prst="rect">
            <a:avLst/>
          </a:prstGeom>
          <a:solidFill>
            <a:srgbClr val="002663"/>
          </a:solidFill>
          <a:ln w="9525" algn="ctr">
            <a:noFill/>
            <a:miter lim="800000"/>
            <a:headEnd/>
            <a:tailEnd/>
          </a:ln>
          <a:effectLst/>
          <a:extLst/>
        </p:spPr>
        <p:txBody>
          <a:bodyPr tIns="91440" bIns="91440" rtlCol="0" anchor="ctr"/>
          <a:lstStyle/>
          <a:p>
            <a:pPr algn="ctr" defTabSz="914400">
              <a:spcBef>
                <a:spcPct val="3000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84317" y="94111"/>
            <a:ext cx="85061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1000" b="1" baseline="0" dirty="0">
                <a:solidFill>
                  <a:srgbClr val="FFFFFF"/>
                </a:solidFill>
              </a:rPr>
              <a:t>KANBAN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231672" y="6164"/>
            <a:ext cx="0" cy="3828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F54416-B106-1A46-BDA4-706CF4AD2F3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313314"/>
            <a:ext cx="12192000" cy="33734"/>
          </a:xfrm>
          <a:prstGeom prst="line">
            <a:avLst/>
          </a:prstGeom>
          <a:ln w="57150" cmpd="sng">
            <a:solidFill>
              <a:srgbClr val="F77A0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rimaryHorizontalOutline_Pantone.eps">
            <a:extLst>
              <a:ext uri="{FF2B5EF4-FFF2-40B4-BE49-F238E27FC236}">
                <a16:creationId xmlns:a16="http://schemas.microsoft.com/office/drawing/2014/main" id="{E1D936BC-E494-C044-82F9-3A4A865F4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3" y="6440507"/>
            <a:ext cx="1834011" cy="32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9776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50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27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192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34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289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993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97D7D6-B64C-6B44-90AC-4DE417CAF7C9}"/>
              </a:ext>
            </a:extLst>
          </p:cNvPr>
          <p:cNvSpPr/>
          <p:nvPr userDrawn="1"/>
        </p:nvSpPr>
        <p:spPr>
          <a:xfrm>
            <a:off x="1" y="6347353"/>
            <a:ext cx="12191999" cy="510676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9CD330-F657-E04D-858A-3F0B658D702C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313314"/>
            <a:ext cx="12192000" cy="33734"/>
          </a:xfrm>
          <a:prstGeom prst="line">
            <a:avLst/>
          </a:prstGeom>
          <a:ln w="57150" cmpd="sng">
            <a:solidFill>
              <a:srgbClr val="F77A0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rimaryHorizontalOutline_Pantone.eps">
            <a:extLst>
              <a:ext uri="{FF2B5EF4-FFF2-40B4-BE49-F238E27FC236}">
                <a16:creationId xmlns:a16="http://schemas.microsoft.com/office/drawing/2014/main" id="{614CCEBF-D1B6-6B45-BD1C-97E7BCFF311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3" y="6440507"/>
            <a:ext cx="1834011" cy="3264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756873-348A-AD40-A615-61BF84E64E6F}"/>
              </a:ext>
            </a:extLst>
          </p:cNvPr>
          <p:cNvSpPr/>
          <p:nvPr userDrawn="1"/>
        </p:nvSpPr>
        <p:spPr>
          <a:xfrm>
            <a:off x="2514601" y="6393544"/>
            <a:ext cx="9430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baseline="0" dirty="0">
                <a:solidFill>
                  <a:schemeClr val="bg1"/>
                </a:solidFill>
              </a:rPr>
              <a:t>                       Agile Project Management					</a:t>
            </a:r>
            <a:fld id="{F4DEC81A-D8E5-F647-B71F-A3E8B5F732BD}" type="slidenum">
              <a:rPr lang="en-US" sz="1800" b="1" baseline="0" smtClean="0">
                <a:solidFill>
                  <a:schemeClr val="bg1"/>
                </a:solidFill>
              </a:r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7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reads.com/work/quotes/27337257" TargetMode="External"/><Relationship Id="rId2" Type="http://schemas.openxmlformats.org/officeDocument/2006/relationships/hyperlink" Target="https://www.goodreads.com/author/show/2290725.Jeff_Sutherlan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oyota-Production-System-Beyond-Large-Scale/dp/0915299143/ref=sr_1_1?s=books&amp;ie=UTF8&amp;qid=1511798421&amp;sr=1-1&amp;keywords=the+toyota+production+system" TargetMode="External"/><Relationship Id="rId2" Type="http://schemas.openxmlformats.org/officeDocument/2006/relationships/hyperlink" Target="http://tal.fm/5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s/ref=nb_sb_noss_2?url=search-alias%3Dstripbooks&amp;field-keywords=the+goal" TargetMode="External"/><Relationship Id="rId5" Type="http://schemas.openxmlformats.org/officeDocument/2006/relationships/hyperlink" Target="https://www.amazon.com/Kanban-Successful-Evolutionary-Technology-Business/dp/0984521402/ref=pd_sim_14_7?_encoding=UTF8&amp;psc=1&amp;refRID=DTJT2ERKFDJRP3RRCF9J" TargetMode="External"/><Relationship Id="rId4" Type="http://schemas.openxmlformats.org/officeDocument/2006/relationships/hyperlink" Target="https://www.amazon.com/exec/obidos/ASIN/0321150783/poppendieckco-2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4774"/>
            <a:ext cx="12192000" cy="59660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917" y="2259239"/>
            <a:ext cx="11719249" cy="1325563"/>
          </a:xfrm>
        </p:spPr>
        <p:txBody>
          <a:bodyPr/>
          <a:lstStyle/>
          <a:p>
            <a:pPr algn="ctr"/>
            <a:r>
              <a:rPr lang="en-US" dirty="0"/>
              <a:t>KANBAN for AGILE TEAMS</a:t>
            </a:r>
          </a:p>
        </p:txBody>
      </p:sp>
    </p:spTree>
    <p:extLst>
      <p:ext uri="{BB962C8B-B14F-4D97-AF65-F5344CB8AC3E}">
        <p14:creationId xmlns:p14="http://schemas.microsoft.com/office/powerpoint/2010/main" val="17991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7 Principles of Lean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9206"/>
            <a:ext cx="10515600" cy="4916334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Eliminate Waste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Seeing Waste, Value Stream Mapping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Amplify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Feedback, Iterations, Synchronization, Set-Based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Decide as Late as Possible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Options Thinking, Last Responsible Moment, Making Decisions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Deliver as Fast as Possible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Pull Systems, Queuing Theory, Cost of Delay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Empower the Team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Self-Determination, Motivation, Leadership, Expertise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b="1" dirty="0"/>
              <a:t>Build Integrity 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Refactoring, TDD, Automation Testing, Minimizing Manual Testing Effort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b="1" dirty="0"/>
              <a:t>See the Whole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Measurements, Board, Transparency, Portfolio Connectivity, SOS Participation</a:t>
            </a:r>
          </a:p>
          <a:p>
            <a:pPr marL="0" indent="0" algn="r">
              <a:buNone/>
            </a:pPr>
            <a:r>
              <a:rPr lang="en-US" sz="1200" dirty="0"/>
              <a:t>-Source Mary &amp; Tom </a:t>
            </a:r>
            <a:r>
              <a:rPr lang="en-US" sz="1200" dirty="0" err="1"/>
              <a:t>Poppendieck</a:t>
            </a:r>
            <a:r>
              <a:rPr lang="en-US" sz="1200" dirty="0"/>
              <a:t> Lean Software Development: An Agile Toolkit</a:t>
            </a:r>
          </a:p>
        </p:txBody>
      </p:sp>
    </p:spTree>
    <p:extLst>
      <p:ext uri="{BB962C8B-B14F-4D97-AF65-F5344CB8AC3E}">
        <p14:creationId xmlns:p14="http://schemas.microsoft.com/office/powerpoint/2010/main" val="8341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/>
          <a:lstStyle/>
          <a:p>
            <a:r>
              <a:rPr lang="en-US" dirty="0"/>
              <a:t>MUDA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sz="3200" dirty="0"/>
              <a:t>The Seven Wastes of Lean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628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Partially Done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Hand-offs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Delays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Task Switching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85" y="1856420"/>
            <a:ext cx="3430900" cy="36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4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Kanban?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186052"/>
              </p:ext>
            </p:extLst>
          </p:nvPr>
        </p:nvGraphicFramePr>
        <p:xfrm>
          <a:off x="3256156" y="1825625"/>
          <a:ext cx="809764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330103" y="1526612"/>
            <a:ext cx="3639731" cy="4339650"/>
          </a:xfrm>
          <a:prstGeom prst="rect">
            <a:avLst/>
          </a:prstGeom>
          <a:ln w="104775" cap="rnd" cmpd="tri">
            <a:solidFill>
              <a:srgbClr val="C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Kokonor" charset="0"/>
                <a:ea typeface="Kokonor" charset="0"/>
                <a:cs typeface="Kokonor" charset="0"/>
              </a:rPr>
              <a:t>Means</a:t>
            </a:r>
          </a:p>
          <a:p>
            <a:pPr algn="ctr"/>
            <a:r>
              <a:rPr lang="en-US" sz="44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Script" charset="0"/>
                <a:ea typeface="Segoe Script" charset="0"/>
                <a:cs typeface="Segoe Script" charset="0"/>
              </a:rPr>
              <a:t>b</a:t>
            </a:r>
            <a:r>
              <a:rPr lang="en-US" sz="4400" b="1" i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Script" charset="0"/>
                <a:ea typeface="Segoe Script" charset="0"/>
                <a:cs typeface="Segoe Script" charset="0"/>
              </a:rPr>
              <a:t>illboard or </a:t>
            </a:r>
            <a:br>
              <a:rPr lang="en-US" sz="4400" b="1" i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Script" charset="0"/>
                <a:ea typeface="Segoe Script" charset="0"/>
                <a:cs typeface="Segoe Script" charset="0"/>
              </a:rPr>
            </a:br>
            <a:r>
              <a:rPr lang="en-US" sz="4400" b="1" i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Script" charset="0"/>
                <a:ea typeface="Segoe Script" charset="0"/>
                <a:cs typeface="Segoe Script" charset="0"/>
              </a:rPr>
              <a:t>sign</a:t>
            </a:r>
          </a:p>
          <a:p>
            <a:pPr algn="ctr"/>
            <a:r>
              <a:rPr lang="en-US" sz="48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Kokonor" charset="0"/>
                <a:ea typeface="Kokonor" charset="0"/>
                <a:cs typeface="Kokonor" charset="0"/>
              </a:rPr>
              <a:t>in Japanese</a:t>
            </a:r>
            <a:endParaRPr lang="en-US" sz="4800" b="1" i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Kokonor" charset="0"/>
              <a:ea typeface="Kokonor" charset="0"/>
              <a:cs typeface="Kokono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for Agile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912776"/>
            <a:ext cx="5870350" cy="4024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Focus on efficiency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  <a:endParaRPr lang="en-US" sz="1400" i="1" dirty="0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473" y="1830082"/>
            <a:ext cx="3396281" cy="21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beavers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4" y="4291517"/>
            <a:ext cx="2587625" cy="19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73616" y="2360645"/>
            <a:ext cx="1595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Rutan</a:t>
            </a:r>
            <a:r>
              <a:rPr lang="en-US" sz="1400" i="1" dirty="0"/>
              <a:t> Voyager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263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Kanban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an Agile Organizations perspective: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Product Owner</a:t>
            </a:r>
          </a:p>
          <a:p>
            <a:r>
              <a:rPr lang="en-US" dirty="0"/>
              <a:t>Team (4-6 members)</a:t>
            </a:r>
          </a:p>
          <a:p>
            <a:r>
              <a:rPr lang="en-US" dirty="0"/>
              <a:t>Facilitator </a:t>
            </a:r>
            <a:r>
              <a:rPr lang="mr-IN" dirty="0"/>
              <a:t>–</a:t>
            </a:r>
            <a:r>
              <a:rPr lang="en-US" dirty="0"/>
              <a:t> Rotating role from within the 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83" y="4172505"/>
            <a:ext cx="2604738" cy="20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7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Responsibilities of </a:t>
            </a:r>
            <a:br>
              <a:rPr lang="en-US" dirty="0"/>
            </a:br>
            <a:r>
              <a:rPr lang="en-US" dirty="0"/>
              <a:t>Product Owner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422" y="1825625"/>
            <a:ext cx="9658164" cy="4351338"/>
          </a:xfrm>
        </p:spPr>
        <p:txBody>
          <a:bodyPr/>
          <a:lstStyle/>
          <a:p>
            <a:r>
              <a:rPr lang="en-US" dirty="0"/>
              <a:t>Owns Backlog of work items for the team</a:t>
            </a:r>
          </a:p>
          <a:p>
            <a:r>
              <a:rPr lang="en-US" dirty="0"/>
              <a:t>Ensures the work items meet the “definition of ready”</a:t>
            </a:r>
          </a:p>
          <a:p>
            <a:r>
              <a:rPr lang="en-US" dirty="0"/>
              <a:t>Grooms the backlog ensuring proper prioritization</a:t>
            </a:r>
          </a:p>
          <a:p>
            <a:r>
              <a:rPr lang="en-US" dirty="0"/>
              <a:t>Meets with stakeholders who may have competing priorities</a:t>
            </a:r>
          </a:p>
          <a:p>
            <a:r>
              <a:rPr lang="en-US" dirty="0"/>
              <a:t>Accepts work items are ready for production (when appropriate)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760" y="374003"/>
            <a:ext cx="1992469" cy="23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Responsibilities of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8084"/>
            <a:ext cx="9876408" cy="28262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Cross functional capabilities as expected for Agile Teams</a:t>
            </a:r>
          </a:p>
          <a:p>
            <a:r>
              <a:rPr lang="en-US" dirty="0"/>
              <a:t>Define Kanban Board States (workflow)</a:t>
            </a:r>
          </a:p>
          <a:p>
            <a:r>
              <a:rPr lang="en-US" dirty="0"/>
              <a:t>Decide WIP Limits</a:t>
            </a:r>
          </a:p>
          <a:p>
            <a:r>
              <a:rPr lang="en-US" dirty="0"/>
              <a:t>Define Exit Criteria (similar to Definition of Done) for each Kanban State</a:t>
            </a:r>
          </a:p>
          <a:p>
            <a:endParaRPr lang="en-US" dirty="0"/>
          </a:p>
          <a:p>
            <a:r>
              <a:rPr lang="en-US" dirty="0"/>
              <a:t>Most important, they </a:t>
            </a:r>
            <a:r>
              <a:rPr lang="en-US" sz="3500" b="1" dirty="0">
                <a:solidFill>
                  <a:schemeClr val="accent6">
                    <a:lumMod val="75000"/>
                  </a:schemeClr>
                </a:solidFill>
              </a:rPr>
              <a:t>SWARM</a:t>
            </a:r>
            <a:r>
              <a:rPr lang="en-US" sz="3500" dirty="0"/>
              <a:t> </a:t>
            </a:r>
            <a:r>
              <a:rPr lang="en-US" dirty="0"/>
              <a:t>more often then </a:t>
            </a:r>
            <a:r>
              <a:rPr lang="en-US" i="1" dirty="0">
                <a:solidFill>
                  <a:srgbClr val="FF0000"/>
                </a:solidFill>
              </a:rPr>
              <a:t>Flying Solo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495" y="1306922"/>
            <a:ext cx="2569840" cy="19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0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Responsibilities of Facilitator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0205"/>
            <a:ext cx="9938552" cy="39569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Guides the team in the skillful use of the Kanban framework</a:t>
            </a:r>
          </a:p>
          <a:p>
            <a:r>
              <a:rPr lang="en-US" dirty="0"/>
              <a:t>Organizes and attends team meetings, resolving conflicts in the team, removes impediments in the team, and manages external dependencies</a:t>
            </a:r>
          </a:p>
          <a:p>
            <a:r>
              <a:rPr lang="en-US" dirty="0"/>
              <a:t>Empowers the team to make decisions</a:t>
            </a:r>
          </a:p>
          <a:p>
            <a:r>
              <a:rPr lang="en-US" dirty="0"/>
              <a:t>Ensures close collaboration and communication across all roles and functions including external SME’s</a:t>
            </a:r>
          </a:p>
          <a:p>
            <a:r>
              <a:rPr lang="en-US" dirty="0"/>
              <a:t>Communicates progress and status to all internal stakeholders</a:t>
            </a:r>
          </a:p>
          <a:p>
            <a:r>
              <a:rPr lang="en-US" dirty="0"/>
              <a:t>Enforces the following  of team agreement and best practices</a:t>
            </a:r>
          </a:p>
          <a:p>
            <a:r>
              <a:rPr lang="en-US" dirty="0"/>
              <a:t>Can be rotated through the 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995" y="435006"/>
            <a:ext cx="1656561" cy="197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2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Experiencing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Hawaiian Pizza</a:t>
            </a:r>
          </a:p>
          <a:p>
            <a:pPr lvl="1"/>
            <a:r>
              <a:rPr lang="en-US" dirty="0"/>
              <a:t>A slice of pizza base (paper triangle)</a:t>
            </a:r>
          </a:p>
          <a:p>
            <a:pPr lvl="1"/>
            <a:r>
              <a:rPr lang="en-US" dirty="0"/>
              <a:t>Tomato sauce (red marker)</a:t>
            </a:r>
          </a:p>
          <a:p>
            <a:pPr lvl="1"/>
            <a:r>
              <a:rPr lang="en-US" dirty="0"/>
              <a:t>Three slices of ham (pink post-its)</a:t>
            </a:r>
          </a:p>
          <a:p>
            <a:pPr lvl="1"/>
            <a:r>
              <a:rPr lang="en-US" dirty="0"/>
              <a:t>Three slices of pineapple (yellow post-its)</a:t>
            </a:r>
          </a:p>
          <a:p>
            <a:pPr lvl="1"/>
            <a:r>
              <a:rPr lang="en-US" dirty="0"/>
              <a:t>The tomato sauce covers the pizza bottom nearly completely and the toppings are carefully cut and distributed evenly across the pizza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lvl="1" indent="0" algn="ctr">
              <a:buNone/>
            </a:pPr>
            <a:r>
              <a:rPr lang="en-US" sz="3200" b="1" dirty="0">
                <a:solidFill>
                  <a:srgbClr val="FF0000"/>
                </a:solidFill>
                <a:latin typeface="Rockwell" panose="02060603020205020403" pitchFamily="18" charset="0"/>
              </a:rPr>
              <a:t>YUM!</a:t>
            </a:r>
            <a:endParaRPr lang="en-US" b="1" dirty="0">
              <a:solidFill>
                <a:srgbClr val="FF0000"/>
              </a:solidFill>
              <a:latin typeface="Rockwell" panose="02060603020205020403" pitchFamily="18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 algn="r">
              <a:buNone/>
            </a:pPr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agile42.com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125" y="1381124"/>
            <a:ext cx="35433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6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Experiencing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0270"/>
          </a:xfrm>
        </p:spPr>
        <p:txBody>
          <a:bodyPr/>
          <a:lstStyle/>
          <a:p>
            <a:r>
              <a:rPr lang="en-US" b="1" dirty="0"/>
              <a:t>Oven Plate</a:t>
            </a:r>
            <a:br>
              <a:rPr lang="en-US" b="1" dirty="0"/>
            </a:br>
            <a:endParaRPr lang="en-US" b="1" dirty="0"/>
          </a:p>
          <a:p>
            <a:pPr lvl="1"/>
            <a:r>
              <a:rPr lang="en-US" dirty="0"/>
              <a:t>Max three (3) pizza slices in the oven at one time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Cooking time is at least 30 seconds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No adding or removing slices while baking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lvl="1" indent="0" algn="r">
              <a:buNone/>
            </a:pPr>
            <a:endParaRPr lang="en-US" dirty="0"/>
          </a:p>
          <a:p>
            <a:pPr marL="457200" lvl="1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From agile42.com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18" y="1057822"/>
            <a:ext cx="4322532" cy="26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Concepts for Agile Kanban Teams Usage</a:t>
            </a:r>
          </a:p>
          <a:p>
            <a:r>
              <a:rPr lang="en-US" dirty="0"/>
              <a:t>Exposure to the Pizza Game as a Learning Tool for Kanban</a:t>
            </a:r>
          </a:p>
        </p:txBody>
      </p:sp>
    </p:spTree>
    <p:extLst>
      <p:ext uri="{BB962C8B-B14F-4D97-AF65-F5344CB8AC3E}">
        <p14:creationId xmlns:p14="http://schemas.microsoft.com/office/powerpoint/2010/main" val="1589923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51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endParaRPr lang="en-US" sz="5400" dirty="0"/>
          </a:p>
          <a:p>
            <a:pPr marL="0" indent="0" algn="r">
              <a:buNone/>
            </a:pPr>
            <a:endParaRPr lang="en-US" sz="5400" dirty="0"/>
          </a:p>
          <a:p>
            <a:pPr marL="0" indent="0" algn="r">
              <a:buNone/>
            </a:pPr>
            <a:r>
              <a:rPr lang="en-US" sz="5400" dirty="0"/>
              <a:t>ROUND 1</a:t>
            </a:r>
          </a:p>
          <a:p>
            <a:pPr marL="0" indent="0" algn="r">
              <a:buNone/>
            </a:pPr>
            <a:r>
              <a:rPr lang="en-US" sz="3600" dirty="0"/>
              <a:t> </a:t>
            </a:r>
          </a:p>
          <a:p>
            <a:pPr marL="0" indent="0" algn="r">
              <a:buNone/>
            </a:pPr>
            <a:r>
              <a:rPr lang="en-US" sz="3600" dirty="0"/>
              <a:t>create an implicit process</a:t>
            </a:r>
          </a:p>
        </p:txBody>
      </p:sp>
      <p:pic>
        <p:nvPicPr>
          <p:cNvPr id="1026" name="Picture 2" descr="Image result for hawaiian pizza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67" y="2560700"/>
            <a:ext cx="4324146" cy="243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14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39" y="365125"/>
            <a:ext cx="11407806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POINT SYSTEM TO MEASURE &amp; OPTIMIZE 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379" y="1615736"/>
            <a:ext cx="7321196" cy="432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PRACTICES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620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2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VISUALIZE WORKFLOW AND LIMIT WIP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257" y="1297293"/>
            <a:ext cx="7824186" cy="34966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76258" y="4811694"/>
            <a:ext cx="78241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FOUR KEY ASPECTS TO THE KANBAN BOARD/TEAMS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Visual / Transparent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FLOW – Keep work items moving left to right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PULL – Work items are pulled into the succeeding stage </a:t>
            </a:r>
            <a:r>
              <a:rPr lang="en-US" u="sng" dirty="0"/>
              <a:t>not pushed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WIP – Work In Progress – Keeps focus on the right things at the right time</a:t>
            </a:r>
          </a:p>
        </p:txBody>
      </p:sp>
      <p:sp>
        <p:nvSpPr>
          <p:cNvPr id="6" name="AutoShape 2" descr="Image result for raise han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Image result for raise han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6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Work In Progress Limit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Key attribute of Kanban to ensure resources are being applied at the right area of the workflow</a:t>
            </a:r>
          </a:p>
          <a:p>
            <a:r>
              <a:rPr lang="en-US" dirty="0"/>
              <a:t>It reinforces Lean’s- Just In Time (JIT) behavior which leads towards efficiency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7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 Limit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243"/>
            <a:ext cx="11049000" cy="47237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Key attribute of Kanban to ensure resources are being applied at the right area of the workflow</a:t>
            </a:r>
          </a:p>
          <a:p>
            <a:r>
              <a:rPr lang="en-US" dirty="0"/>
              <a:t>It reinforces Lean’s- Just In Time (JIT) behavior which leads towards efficiency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Used to ensure that work load doesn’t exceed the teams capacity limit.</a:t>
            </a:r>
          </a:p>
          <a:p>
            <a:pPr lvl="1"/>
            <a:r>
              <a:rPr lang="en-US" dirty="0"/>
              <a:t>It is the MAXIMUM items that should be current in a given state or states.</a:t>
            </a:r>
          </a:p>
          <a:p>
            <a:pPr lvl="1"/>
            <a:r>
              <a:rPr lang="en-US" dirty="0"/>
              <a:t>Guidelines</a:t>
            </a:r>
          </a:p>
          <a:p>
            <a:pPr lvl="2"/>
            <a:r>
              <a:rPr lang="en-US" dirty="0"/>
              <a:t>WIP should be 2X the number of team members who can work on items in that state.</a:t>
            </a:r>
          </a:p>
          <a:p>
            <a:pPr lvl="2"/>
            <a:endParaRPr lang="en-US" dirty="0"/>
          </a:p>
          <a:p>
            <a:r>
              <a:rPr lang="en-US" dirty="0"/>
              <a:t>Can range anywhere from 1 to </a:t>
            </a:r>
            <a:r>
              <a:rPr lang="en-US" sz="4000" dirty="0"/>
              <a:t>∞</a:t>
            </a:r>
          </a:p>
          <a:p>
            <a:pPr lvl="1"/>
            <a:r>
              <a:rPr lang="en-US" dirty="0"/>
              <a:t>Done/Deployed/In Production would typically be set to Infinity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66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B32D5-A18A-9547-B7BE-AB5AECE64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289B0-A76F-2F46-A71D-F6C829DD3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provides a guideline or “Must Have” checklist of what needs to be in completed to a work item on the Kanban Board to be marked “READY” to be pulled into the next state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benefit is team consensus and understanding for what are the pre-requisite criteria needed before work can begin on a work item being pulled into another state.</a:t>
            </a:r>
          </a:p>
        </p:txBody>
      </p:sp>
    </p:spTree>
    <p:extLst>
      <p:ext uri="{BB962C8B-B14F-4D97-AF65-F5344CB8AC3E}">
        <p14:creationId xmlns:p14="http://schemas.microsoft.com/office/powerpoint/2010/main" val="297182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Initial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723" y="1885842"/>
            <a:ext cx="107542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Discuss and examine current workflow process</a:t>
            </a:r>
          </a:p>
          <a:p>
            <a:r>
              <a:rPr lang="en-US" dirty="0"/>
              <a:t>Challenge the team to create simple Kanban board mirroring your flow</a:t>
            </a:r>
          </a:p>
          <a:p>
            <a:pPr lvl="1"/>
            <a:r>
              <a:rPr lang="en-US" dirty="0"/>
              <a:t>Encourage the team to modify the board as needed over time</a:t>
            </a:r>
          </a:p>
          <a:p>
            <a:r>
              <a:rPr lang="en-US" dirty="0"/>
              <a:t>Reinforce the agile mindset of teamwork vs. individuals</a:t>
            </a:r>
          </a:p>
          <a:p>
            <a:pPr lvl="1"/>
            <a:r>
              <a:rPr lang="en-US" dirty="0"/>
              <a:t>If the board resembles waterfall, </a:t>
            </a:r>
            <a:br>
              <a:rPr lang="en-US" dirty="0"/>
            </a:br>
            <a:r>
              <a:rPr lang="en-US" dirty="0"/>
              <a:t>discuss again with the team and their leaders if they are ready to commit to Kanban at this time</a:t>
            </a:r>
          </a:p>
          <a:p>
            <a:pPr lvl="1"/>
            <a:r>
              <a:rPr lang="en-US" dirty="0"/>
              <a:t>i.e. Backlog, Define, Develop, Test, Retest, Bug Fix, Retest, Deploy</a:t>
            </a:r>
          </a:p>
          <a:p>
            <a:r>
              <a:rPr lang="en-US" dirty="0"/>
              <a:t>For each State of the Kanban board specify:</a:t>
            </a:r>
          </a:p>
          <a:p>
            <a:pPr lvl="1"/>
            <a:r>
              <a:rPr lang="en-US" dirty="0"/>
              <a:t>WIP – Work in Progress limit</a:t>
            </a:r>
          </a:p>
          <a:p>
            <a:pPr lvl="1"/>
            <a:r>
              <a:rPr lang="en-US" dirty="0"/>
              <a:t>Exit Criteria for each state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b="1" u="sng" dirty="0">
                <a:solidFill>
                  <a:srgbClr val="FF0000"/>
                </a:solidFill>
              </a:rPr>
              <a:t>Being Fast and Busy doesn’t mean you are efficient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5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endParaRPr lang="en-US" sz="5400" dirty="0"/>
          </a:p>
          <a:p>
            <a:pPr marL="0" indent="0" algn="r">
              <a:buNone/>
            </a:pPr>
            <a:endParaRPr lang="en-US" sz="5400" dirty="0"/>
          </a:p>
          <a:p>
            <a:pPr marL="0" indent="0" algn="r">
              <a:buNone/>
            </a:pPr>
            <a:r>
              <a:rPr lang="en-US" sz="5400" dirty="0"/>
              <a:t>ROUND 2</a:t>
            </a:r>
          </a:p>
          <a:p>
            <a:pPr marL="0" indent="0" algn="r">
              <a:buNone/>
            </a:pPr>
            <a:endParaRPr lang="en-US" sz="5400" dirty="0"/>
          </a:p>
          <a:p>
            <a:pPr marL="0" indent="0" algn="r">
              <a:buNone/>
            </a:pPr>
            <a:r>
              <a:rPr lang="en-US" sz="3600" dirty="0"/>
              <a:t>visualize flow and limit WIP</a:t>
            </a:r>
          </a:p>
        </p:txBody>
      </p:sp>
      <p:pic>
        <p:nvPicPr>
          <p:cNvPr id="4" name="Picture 2" descr="Image result for hawaiian pizza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49" y="2784552"/>
            <a:ext cx="4324146" cy="243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70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STOP!!! LET’S MEASURE THE POINTS!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77" y="1665748"/>
            <a:ext cx="7131280" cy="42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82102"/>
            <a:ext cx="10515600" cy="3961858"/>
          </a:xfrm>
        </p:spPr>
        <p:txBody>
          <a:bodyPr/>
          <a:lstStyle/>
          <a:p>
            <a:r>
              <a:rPr lang="en-US" dirty="0"/>
              <a:t>Understand principles of Lean product development</a:t>
            </a:r>
          </a:p>
          <a:p>
            <a:r>
              <a:rPr lang="en-US" dirty="0"/>
              <a:t>Identify team roles, responsibilities, and recommended ceremonies</a:t>
            </a:r>
          </a:p>
          <a:p>
            <a:r>
              <a:rPr lang="en-US" dirty="0"/>
              <a:t>Describe Kanban and the differences with Scrum</a:t>
            </a:r>
          </a:p>
          <a:p>
            <a:r>
              <a:rPr lang="en-US" dirty="0"/>
              <a:t>Appreciate the following Kanban element</a:t>
            </a:r>
          </a:p>
          <a:p>
            <a:pPr lvl="1"/>
            <a:r>
              <a:rPr lang="en-US" dirty="0"/>
              <a:t>Visualize work</a:t>
            </a:r>
          </a:p>
          <a:p>
            <a:pPr lvl="1"/>
            <a:r>
              <a:rPr lang="en-US" dirty="0"/>
              <a:t>Limit WIP (work in progress)</a:t>
            </a:r>
          </a:p>
          <a:p>
            <a:pPr lvl="1"/>
            <a:r>
              <a:rPr lang="en-US" dirty="0"/>
              <a:t>Manage flow</a:t>
            </a:r>
          </a:p>
          <a:p>
            <a:r>
              <a:rPr lang="en-US" dirty="0"/>
              <a:t>Additional resources about Kanban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9060" y="1460808"/>
            <a:ext cx="6387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this session, you should be able to:</a:t>
            </a:r>
          </a:p>
        </p:txBody>
      </p:sp>
    </p:spTree>
    <p:extLst>
      <p:ext uri="{BB962C8B-B14F-4D97-AF65-F5344CB8AC3E}">
        <p14:creationId xmlns:p14="http://schemas.microsoft.com/office/powerpoint/2010/main" val="1385490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Kanban Ceremonies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3883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Daily Kanban</a:t>
            </a:r>
          </a:p>
          <a:p>
            <a:pPr lvl="1"/>
            <a:r>
              <a:rPr lang="en-US" dirty="0"/>
              <a:t> Max 15 minute time box</a:t>
            </a:r>
          </a:p>
          <a:p>
            <a:pPr lvl="1"/>
            <a:r>
              <a:rPr lang="en-US" dirty="0"/>
              <a:t> Everyone stands</a:t>
            </a:r>
          </a:p>
          <a:p>
            <a:pPr lvl="1"/>
            <a:r>
              <a:rPr lang="en-US" dirty="0"/>
              <a:t>Same time and place each day</a:t>
            </a:r>
          </a:p>
          <a:p>
            <a:pPr lvl="1"/>
            <a:r>
              <a:rPr lang="en-US" dirty="0"/>
              <a:t>Everyone briefly presents</a:t>
            </a:r>
          </a:p>
          <a:p>
            <a:pPr lvl="2"/>
            <a:r>
              <a:rPr lang="en-US" dirty="0"/>
              <a:t>What they did since the last Daily Kanban to keep work items moving through the board</a:t>
            </a:r>
          </a:p>
          <a:p>
            <a:pPr lvl="2"/>
            <a:r>
              <a:rPr lang="en-US" dirty="0"/>
              <a:t>What they plan on doing today to keep work items moving through the board</a:t>
            </a:r>
          </a:p>
          <a:p>
            <a:pPr lvl="2"/>
            <a:r>
              <a:rPr lang="en-US" dirty="0"/>
              <a:t>What new impediments that is preventing work from flowing through the board</a:t>
            </a:r>
          </a:p>
          <a:p>
            <a:r>
              <a:rPr lang="en-US" dirty="0"/>
              <a:t>Retrospectives</a:t>
            </a:r>
          </a:p>
          <a:p>
            <a:pPr lvl="1"/>
            <a:r>
              <a:rPr lang="en-US" dirty="0"/>
              <a:t>Team discusses what changes they should make to improve their Kanban teams efficiency and quality</a:t>
            </a:r>
          </a:p>
          <a:p>
            <a:pPr lvl="1"/>
            <a:r>
              <a:rPr lang="en-US" dirty="0"/>
              <a:t>High Frequency to Less Frequent</a:t>
            </a:r>
          </a:p>
          <a:p>
            <a:pPr lvl="2"/>
            <a:r>
              <a:rPr lang="en-US" dirty="0"/>
              <a:t> Week 1 – Daily; Week 2, Every Other day; Week 3 – Every third Day; Ongoing – Every 2 weeks</a:t>
            </a:r>
          </a:p>
          <a:p>
            <a:pPr lvl="2"/>
            <a:r>
              <a:rPr lang="en-US" dirty="0"/>
              <a:t> Encourage the team to </a:t>
            </a:r>
            <a:r>
              <a:rPr lang="en-US" u="sng" dirty="0"/>
              <a:t>experiment, modify toward efficiency </a:t>
            </a:r>
            <a:r>
              <a:rPr lang="en-US" dirty="0"/>
              <a:t>within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993827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PIZZA AND CUSTOM 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Arugula pizza</a:t>
            </a:r>
          </a:p>
          <a:p>
            <a:pPr lvl="1"/>
            <a:r>
              <a:rPr lang="en-US" dirty="0"/>
              <a:t> A slice of pizza base (paper triangle)</a:t>
            </a:r>
          </a:p>
          <a:p>
            <a:pPr lvl="1"/>
            <a:r>
              <a:rPr lang="en-US" dirty="0"/>
              <a:t>Tomato sauce (red marker)</a:t>
            </a:r>
          </a:p>
          <a:p>
            <a:pPr lvl="1"/>
            <a:r>
              <a:rPr lang="en-US" dirty="0"/>
              <a:t> 7 pieces of arugula (green post-it)</a:t>
            </a:r>
          </a:p>
          <a:p>
            <a:pPr lvl="1"/>
            <a:r>
              <a:rPr lang="en-US" dirty="0"/>
              <a:t> Arugula burns in the oven, so it </a:t>
            </a:r>
            <a:r>
              <a:rPr lang="en-US" u="sng" dirty="0"/>
              <a:t>needs to be applied after cooking</a:t>
            </a:r>
          </a:p>
          <a:p>
            <a:pPr lvl="1"/>
            <a:endParaRPr lang="en-US" dirty="0"/>
          </a:p>
          <a:p>
            <a:r>
              <a:rPr lang="en-US" dirty="0"/>
              <a:t>Custom Orders</a:t>
            </a:r>
          </a:p>
          <a:p>
            <a:pPr lvl="1"/>
            <a:r>
              <a:rPr lang="en-US" dirty="0"/>
              <a:t>Will be displayed on the screen</a:t>
            </a:r>
          </a:p>
          <a:p>
            <a:pPr lvl="1"/>
            <a:r>
              <a:rPr lang="en-US" dirty="0"/>
              <a:t>Orders dropped off at delivery terminal</a:t>
            </a:r>
          </a:p>
          <a:p>
            <a:pPr lvl="1"/>
            <a:r>
              <a:rPr lang="en-US" dirty="0"/>
              <a:t>Points given only for fully delivered orders in the order </a:t>
            </a:r>
            <a:r>
              <a:rPr lang="en-US"/>
              <a:t>of request.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468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099" y="113448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endParaRPr lang="en-US" sz="5400" dirty="0"/>
          </a:p>
          <a:p>
            <a:pPr marL="0" indent="0" algn="r">
              <a:buNone/>
            </a:pPr>
            <a:endParaRPr lang="en-US" sz="5400" dirty="0"/>
          </a:p>
          <a:p>
            <a:pPr marL="0" indent="0" algn="r">
              <a:buNone/>
            </a:pPr>
            <a:r>
              <a:rPr lang="en-US" sz="5400" dirty="0"/>
              <a:t>ROUND 3</a:t>
            </a:r>
          </a:p>
          <a:p>
            <a:pPr marL="0" indent="0" algn="r">
              <a:buNone/>
            </a:pPr>
            <a:endParaRPr lang="en-US" sz="5400" dirty="0"/>
          </a:p>
          <a:p>
            <a:pPr marL="0" indent="0" algn="r">
              <a:buNone/>
            </a:pPr>
            <a:r>
              <a:rPr lang="en-US" sz="3600" dirty="0"/>
              <a:t>Custom Orders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1" y="2885814"/>
            <a:ext cx="3518148" cy="2641439"/>
          </a:xfrm>
          <a:prstGeom prst="rect">
            <a:avLst/>
          </a:prstGeom>
        </p:spPr>
      </p:pic>
      <p:pic>
        <p:nvPicPr>
          <p:cNvPr id="7" name="Picture 2" descr="Image result for hawaiian pizza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826" y="2885814"/>
            <a:ext cx="4324146" cy="243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273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41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400" dirty="0"/>
          </a:p>
          <a:p>
            <a:pPr marL="0" indent="0" algn="r">
              <a:buNone/>
            </a:pP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1505414" y="1825625"/>
            <a:ext cx="265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1: Two Arugula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1960" y="2193615"/>
            <a:ext cx="265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2: One Hawaiian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1960" y="2575037"/>
            <a:ext cx="41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3: One Hawaiian + Two Arugula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1960" y="2943027"/>
            <a:ext cx="41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4: Four Arugula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1960" y="3302593"/>
            <a:ext cx="41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5: Two Hawaiian + One Arugula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71960" y="3683076"/>
            <a:ext cx="41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6: Four Hawaiian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1960" y="4030149"/>
            <a:ext cx="41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7: One Hawaiian + Three Arugula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6087" y="1015232"/>
            <a:ext cx="78567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ROUND 3</a:t>
            </a:r>
          </a:p>
          <a:p>
            <a:pPr algn="r"/>
            <a:endParaRPr lang="en-US" sz="3200" dirty="0"/>
          </a:p>
          <a:p>
            <a:pPr algn="r"/>
            <a:r>
              <a:rPr lang="en-US" dirty="0"/>
              <a:t>Custom Orders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STOP!!! LET’S MEASURE THE POINTS!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77" y="1665748"/>
            <a:ext cx="7131280" cy="42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95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5400" dirty="0"/>
          </a:p>
          <a:p>
            <a:pPr marL="0" indent="0" algn="r">
              <a:buNone/>
            </a:pP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1505414" y="1825625"/>
            <a:ext cx="265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1: Three Arugula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1960" y="2193615"/>
            <a:ext cx="395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2: One Hawaiian + </a:t>
            </a:r>
            <a:r>
              <a:rPr lang="en-US"/>
              <a:t>One Arugula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71960" y="2575037"/>
            <a:ext cx="41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3: One Hawaiian + Two Arugula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1960" y="2943027"/>
            <a:ext cx="41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4: Four Arugula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1960" y="3302593"/>
            <a:ext cx="41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5: One Hawaiian + Two Arugula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71960" y="3683076"/>
            <a:ext cx="41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6: Three Hawaiian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1960" y="4030149"/>
            <a:ext cx="41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7: One Hawaiian + Two Arugula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5099" y="1015232"/>
            <a:ext cx="4007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ROUND 4</a:t>
            </a:r>
          </a:p>
          <a:p>
            <a:pPr algn="r"/>
            <a:endParaRPr lang="en-US" sz="3200" dirty="0"/>
          </a:p>
          <a:p>
            <a:pPr algn="r"/>
            <a:r>
              <a:rPr lang="en-US" dirty="0"/>
              <a:t>Custom Orders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and ADJUST</a:t>
            </a:r>
          </a:p>
        </p:txBody>
      </p:sp>
      <p:pic>
        <p:nvPicPr>
          <p:cNvPr id="4098" name="Picture 2" descr="Image result for contemplate imag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2501106"/>
            <a:ext cx="49720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283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STOP!!! LET’S MEASURE THE POINTS!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77" y="1665748"/>
            <a:ext cx="7131280" cy="42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3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QUICK BREAK</a:t>
            </a:r>
          </a:p>
        </p:txBody>
      </p:sp>
      <p:pic>
        <p:nvPicPr>
          <p:cNvPr id="5122" name="Picture 2" descr="Image result for workers in new york skyscr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05" y="1690688"/>
            <a:ext cx="5839335" cy="413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225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Kanban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</a:t>
            </a:r>
          </a:p>
          <a:p>
            <a:pPr lvl="1"/>
            <a:r>
              <a:rPr lang="en-US" dirty="0"/>
              <a:t>Work the group currently performs and needs to perform</a:t>
            </a:r>
          </a:p>
          <a:p>
            <a:pPr lvl="1"/>
            <a:r>
              <a:rPr lang="en-US" dirty="0"/>
              <a:t>Team member composition</a:t>
            </a:r>
          </a:p>
          <a:p>
            <a:pPr lvl="1"/>
            <a:r>
              <a:rPr lang="en-US" dirty="0"/>
              <a:t>Manner to define Kanban board and metrics tracking</a:t>
            </a:r>
          </a:p>
          <a:p>
            <a:pPr lvl="2"/>
            <a:r>
              <a:rPr lang="en-US" dirty="0"/>
              <a:t>Manual</a:t>
            </a:r>
          </a:p>
          <a:p>
            <a:pPr lvl="2"/>
            <a:r>
              <a:rPr lang="en-US" dirty="0"/>
              <a:t>Systemic (JIRA, TRELLO, Others)</a:t>
            </a:r>
          </a:p>
          <a:p>
            <a:r>
              <a:rPr lang="en-US" dirty="0"/>
              <a:t>Establish team working agreements</a:t>
            </a:r>
          </a:p>
          <a:p>
            <a:r>
              <a:rPr lang="en-US" dirty="0"/>
              <a:t>Discuss the value of working as a team vs a group of individuals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5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You See Kanban Today?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6" y="1456509"/>
            <a:ext cx="4653849" cy="23269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16" y="2496991"/>
            <a:ext cx="5726884" cy="38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Initial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States </a:t>
            </a:r>
            <a:r>
              <a:rPr lang="en-US" b="1" u="sng" dirty="0"/>
              <a:t>as Simple and as Agile as Possible</a:t>
            </a:r>
            <a:endParaRPr lang="en-US" dirty="0"/>
          </a:p>
          <a:p>
            <a:pPr lvl="1"/>
            <a:r>
              <a:rPr lang="en-US" dirty="0"/>
              <a:t>Guide the group to be an Agile Team not a Busy Team</a:t>
            </a:r>
          </a:p>
          <a:p>
            <a:pPr lvl="1"/>
            <a:r>
              <a:rPr lang="en-US" dirty="0"/>
              <a:t>Don’t restate the current process, emphasis team swarming</a:t>
            </a:r>
          </a:p>
          <a:p>
            <a:pPr lvl="1"/>
            <a:r>
              <a:rPr lang="en-US" dirty="0"/>
              <a:t>Apply Swim lanes sparingly – </a:t>
            </a:r>
            <a:r>
              <a:rPr lang="en-US" dirty="0" err="1"/>
              <a:t>Expediate</a:t>
            </a:r>
            <a:r>
              <a:rPr lang="en-US" dirty="0"/>
              <a:t> for Ultra-Urgent work items</a:t>
            </a:r>
          </a:p>
          <a:p>
            <a:r>
              <a:rPr lang="en-US" dirty="0"/>
              <a:t>Define </a:t>
            </a:r>
            <a:r>
              <a:rPr lang="en-US" b="1" dirty="0"/>
              <a:t>Exit Criteria </a:t>
            </a:r>
            <a:r>
              <a:rPr lang="en-US" dirty="0"/>
              <a:t>for Each State</a:t>
            </a:r>
          </a:p>
          <a:p>
            <a:pPr lvl="1"/>
            <a:r>
              <a:rPr lang="en-US" dirty="0"/>
              <a:t>Definition of when work items in that state may be marked as </a:t>
            </a:r>
            <a:br>
              <a:rPr lang="en-US" dirty="0"/>
            </a:br>
            <a:r>
              <a:rPr lang="en-US" dirty="0"/>
              <a:t>“Ready to be Pulled” into the next state; </a:t>
            </a:r>
            <a:r>
              <a:rPr lang="en-US" u="sng" dirty="0"/>
              <a:t>NOT PUSHED FORWARD</a:t>
            </a:r>
            <a:endParaRPr lang="en-US" dirty="0"/>
          </a:p>
          <a:p>
            <a:pPr lvl="1"/>
            <a:r>
              <a:rPr lang="en-US" dirty="0"/>
              <a:t>Stress keeping the exit </a:t>
            </a:r>
            <a:r>
              <a:rPr lang="en-US" dirty="0" err="1"/>
              <a:t>critieria</a:t>
            </a:r>
            <a:endParaRPr lang="en-US" dirty="0"/>
          </a:p>
          <a:p>
            <a:pPr lvl="2"/>
            <a:r>
              <a:rPr lang="en-US" dirty="0"/>
              <a:t>Simple</a:t>
            </a:r>
          </a:p>
          <a:p>
            <a:pPr lvl="2"/>
            <a:r>
              <a:rPr lang="en-US" dirty="0"/>
              <a:t>Evolving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99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Initial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Apply WIP limits for Each State(s)</a:t>
            </a:r>
          </a:p>
          <a:p>
            <a:pPr lvl="1"/>
            <a:r>
              <a:rPr lang="en-US" dirty="0"/>
              <a:t>Don’t exceed 2x number of team members available for those states</a:t>
            </a:r>
          </a:p>
          <a:p>
            <a:pPr marL="1828800" lvl="4" indent="0">
              <a:buNone/>
            </a:pPr>
            <a:r>
              <a:rPr lang="en-US" dirty="0"/>
              <a:t>“Multitasking Makes You Stupid. Doing more than one thing at a time makes you slower and worse at both tasks. Don’t do it. If you think this doesn’t apply to you, you’re wrong—it does.” </a:t>
            </a:r>
          </a:p>
          <a:p>
            <a:pPr marL="0" indent="0" algn="r">
              <a:buNone/>
            </a:pPr>
            <a:r>
              <a:rPr lang="en-US" sz="1100" dirty="0"/>
              <a:t>― </a:t>
            </a:r>
            <a:r>
              <a:rPr lang="en-US" sz="1100" dirty="0">
                <a:hlinkClick r:id="rId2"/>
              </a:rPr>
              <a:t>Jeff Sutherland</a:t>
            </a:r>
            <a:r>
              <a:rPr lang="en-US" sz="1100" dirty="0"/>
              <a:t>, </a:t>
            </a:r>
            <a:r>
              <a:rPr lang="en-US" sz="1100" dirty="0">
                <a:hlinkClick r:id="rId3"/>
              </a:rPr>
              <a:t>Scrum: The Art of Doing Twice the Work in Half the Time</a:t>
            </a:r>
            <a:r>
              <a:rPr lang="en-US" sz="1100" dirty="0"/>
              <a:t> </a:t>
            </a:r>
            <a:endParaRPr lang="en-US" sz="2000" dirty="0"/>
          </a:p>
          <a:p>
            <a:r>
              <a:rPr lang="en-US" dirty="0"/>
              <a:t>Discuss the States where Cycle Time clock begins and ends</a:t>
            </a:r>
          </a:p>
          <a:p>
            <a:pPr lvl="1"/>
            <a:r>
              <a:rPr lang="en-US" dirty="0"/>
              <a:t>Typically this will be between when development begins and work item is ready to be placed into production or is in production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8" y="2677710"/>
            <a:ext cx="2423847" cy="10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80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424"/>
            <a:ext cx="10515600" cy="1325563"/>
          </a:xfrm>
        </p:spPr>
        <p:txBody>
          <a:bodyPr/>
          <a:lstStyle/>
          <a:p>
            <a:r>
              <a:rPr lang="en-US" dirty="0"/>
              <a:t>KANBAN METRICS: Cycle Time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714" y="4074627"/>
            <a:ext cx="2511595" cy="19081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37" y="3975302"/>
            <a:ext cx="3781425" cy="2076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118580"/>
            <a:ext cx="1127094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Cycle Time </a:t>
            </a:r>
            <a:r>
              <a:rPr lang="en-US" dirty="0"/>
              <a:t>- the amount of time the Team worked on a work item over a given interval. Value add time spent changing form, fit, function of something that customer desires.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cycle times are preferable over high cycle times.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Excellent metric to for a team to measure their performance trends.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Typically measured when the team commits to doing the work (i.e. Development state) &amp; when the work completes (i.e. Accept or Done state).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Usually measured by an average over a given interval (week, month, quarter).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than </a:t>
            </a:r>
            <a:r>
              <a:rPr lang="en-US" b="1" dirty="0"/>
              <a:t>Lead Time</a:t>
            </a:r>
            <a:r>
              <a:rPr lang="en-US" dirty="0"/>
              <a:t>, which starts before team commitment.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Delays to deploy product may be exempt from the Cycle Time calculation.</a:t>
            </a:r>
          </a:p>
        </p:txBody>
      </p:sp>
    </p:spTree>
    <p:extLst>
      <p:ext uri="{BB962C8B-B14F-4D97-AF65-F5344CB8AC3E}">
        <p14:creationId xmlns:p14="http://schemas.microsoft.com/office/powerpoint/2010/main" val="883312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METRICS: Throughput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526956"/>
            <a:ext cx="10205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Throughput</a:t>
            </a:r>
            <a:r>
              <a:rPr lang="en-US" dirty="0"/>
              <a:t>- Number of work items that have reached the final Kanban state over a given interval.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Quality TRUMPS </a:t>
            </a:r>
            <a:r>
              <a:rPr lang="en-US" dirty="0"/>
              <a:t>Throughput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Throughput counts are preferable over Low Throughput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metric to for a team to measure their performance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measured by an average over a given interval (week, month, quarter).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08" y="3530516"/>
            <a:ext cx="4435252" cy="24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95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Time @ Dunkin Donuts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15" y="1517467"/>
            <a:ext cx="6494015" cy="4870511"/>
          </a:xfrm>
        </p:spPr>
      </p:pic>
    </p:spTree>
    <p:extLst>
      <p:ext uri="{BB962C8B-B14F-4D97-AF65-F5344CB8AC3E}">
        <p14:creationId xmlns:p14="http://schemas.microsoft.com/office/powerpoint/2010/main" val="3351851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88E9F-A9DF-CD46-83F8-D551AD7A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CLASS: SCRUM!</a:t>
            </a:r>
            <a:endParaRPr lang="en-US" dirty="0"/>
          </a:p>
        </p:txBody>
      </p:sp>
      <p:pic>
        <p:nvPicPr>
          <p:cNvPr id="4" name="Content Placeholder 3" descr="Scrum Framework.png">
            <a:extLst>
              <a:ext uri="{FF2B5EF4-FFF2-40B4-BE49-F238E27FC236}">
                <a16:creationId xmlns:a16="http://schemas.microsoft.com/office/drawing/2014/main" id="{1B5EC25D-471C-5545-BA7F-5558DF201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872" y="1885950"/>
            <a:ext cx="81633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48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3408" y="2659225"/>
            <a:ext cx="3388568" cy="634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i="1" dirty="0">
                <a:solidFill>
                  <a:srgbClr val="00B050"/>
                </a:solidFill>
                <a:latin typeface="Century Gothic" panose="020B0502020202020204" pitchFamily="34" charset="0"/>
              </a:rPr>
              <a:t>Think Kanban,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37549" y="3396343"/>
            <a:ext cx="2911929" cy="634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b="1" dirty="0">
                <a:solidFill>
                  <a:srgbClr val="FF0000"/>
                </a:solidFill>
                <a:latin typeface="Lucida Calligraphy" panose="03010101010101010101" pitchFamily="66" charset="0"/>
              </a:rPr>
              <a:t>Be Agile!</a:t>
            </a:r>
          </a:p>
        </p:txBody>
      </p:sp>
    </p:spTree>
    <p:extLst>
      <p:ext uri="{BB962C8B-B14F-4D97-AF65-F5344CB8AC3E}">
        <p14:creationId xmlns:p14="http://schemas.microsoft.com/office/powerpoint/2010/main" val="1371463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06698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PODCASTS:</a:t>
            </a:r>
            <a:endParaRPr lang="en-US" sz="1600" dirty="0">
              <a:hlinkClick r:id="rId2"/>
            </a:endParaRPr>
          </a:p>
          <a:p>
            <a:r>
              <a:rPr lang="en-US" sz="1600" dirty="0">
                <a:hlinkClick r:id="rId2"/>
              </a:rPr>
              <a:t>This American Life Podcast about GM &amp; Toyota Production System Joint Venture, and What Came of It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Books:</a:t>
            </a:r>
          </a:p>
          <a:p>
            <a:r>
              <a:rPr lang="en-US" sz="1600" dirty="0">
                <a:hlinkClick r:id="rId3"/>
              </a:rPr>
              <a:t>Toyota Production System: Beyond Large Scale Production, </a:t>
            </a:r>
            <a:r>
              <a:rPr lang="en-US" sz="1600" dirty="0" err="1">
                <a:hlinkClick r:id="rId3"/>
              </a:rPr>
              <a:t>Taiichi</a:t>
            </a:r>
            <a:r>
              <a:rPr lang="en-US" sz="1600" dirty="0">
                <a:hlinkClick r:id="rId3"/>
              </a:rPr>
              <a:t> Ono</a:t>
            </a:r>
            <a:endParaRPr lang="en-US" sz="1600" dirty="0">
              <a:hlinkClick r:id="rId2"/>
            </a:endParaRPr>
          </a:p>
          <a:p>
            <a:r>
              <a:rPr lang="en-US" sz="1600" dirty="0">
                <a:hlinkClick r:id="rId4"/>
              </a:rPr>
              <a:t>Lean Software Development, Mary &amp; Tom </a:t>
            </a:r>
            <a:r>
              <a:rPr lang="en-US" sz="1600" dirty="0" err="1">
                <a:hlinkClick r:id="rId4"/>
              </a:rPr>
              <a:t>Poppendieck</a:t>
            </a:r>
            <a:endParaRPr lang="en-US" sz="1600" dirty="0"/>
          </a:p>
          <a:p>
            <a:r>
              <a:rPr lang="en-US" sz="1600" dirty="0">
                <a:hlinkClick r:id="rId5"/>
              </a:rPr>
              <a:t>Kanban: Successful Evolutionary Change for Your Technology Business, David J. Anderson</a:t>
            </a:r>
            <a:r>
              <a:rPr lang="en-US" sz="1600" dirty="0"/>
              <a:t> </a:t>
            </a:r>
          </a:p>
          <a:p>
            <a:r>
              <a:rPr lang="en-US" sz="1600" dirty="0">
                <a:hlinkClick r:id="rId6"/>
              </a:rPr>
              <a:t>The Goal: The Process of Ongoing Improvement,  </a:t>
            </a:r>
            <a:r>
              <a:rPr lang="en-US" sz="1600" dirty="0" err="1">
                <a:hlinkClick r:id="rId6"/>
              </a:rPr>
              <a:t>Eliyahu</a:t>
            </a:r>
            <a:r>
              <a:rPr lang="en-US" sz="1600" dirty="0">
                <a:hlinkClick r:id="rId6"/>
              </a:rPr>
              <a:t> </a:t>
            </a:r>
            <a:r>
              <a:rPr lang="en-US" sz="1600" dirty="0" err="1">
                <a:hlinkClick r:id="rId6"/>
              </a:rPr>
              <a:t>Goldratt</a:t>
            </a:r>
            <a:endParaRPr lang="en-US" sz="16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199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in SCALED AGILE</a:t>
            </a:r>
          </a:p>
        </p:txBody>
      </p:sp>
      <p:pic>
        <p:nvPicPr>
          <p:cNvPr id="6146" name="Picture 2" descr="http://www.scaledagileframework.com/wp-content/uploads/2017/05/BP-4.5-potfolio-Not-title@2x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26" y="1784450"/>
            <a:ext cx="810074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5349009" y="1627000"/>
            <a:ext cx="1249959" cy="89762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02765" y="3679734"/>
            <a:ext cx="1249959" cy="89762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30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EPIC &amp; FEATURE KANBAN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43" y="2181726"/>
            <a:ext cx="7042655" cy="14325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1718772" y="3614286"/>
            <a:ext cx="3226452" cy="11468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35078" y="3614286"/>
            <a:ext cx="2220685" cy="11468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table">
            <a:extLst>
              <a:ext uri="{FF2B5EF4-FFF2-40B4-BE49-F238E27FC236}">
                <a16:creationId xmlns:a16="http://schemas.microsoft.com/office/drawing/2014/main" id="{B840452B-FDCF-F04F-A5C9-A64FEB46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72" y="4761089"/>
            <a:ext cx="834390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4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/>
          <a:lstStyle/>
          <a:p>
            <a:r>
              <a:rPr lang="en-US" dirty="0"/>
              <a:t>Agile Manifesto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5776" y="1690688"/>
            <a:ext cx="4583151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dirty="0"/>
              <a:t>Individuals and Interactions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Font typeface="Wingdings" charset="2"/>
              <a:buChar char="ü"/>
            </a:pPr>
            <a:r>
              <a:rPr lang="en-US" dirty="0"/>
              <a:t>Working Software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Font typeface="Wingdings" charset="2"/>
              <a:buChar char="ü"/>
            </a:pPr>
            <a:r>
              <a:rPr lang="en-US" dirty="0"/>
              <a:t>Customer Collaboration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Font typeface="Wingdings" charset="2"/>
              <a:buChar char="ü"/>
            </a:pPr>
            <a:r>
              <a:rPr lang="en-US" dirty="0"/>
              <a:t>Responding to Change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142356" y="1690688"/>
            <a:ext cx="4789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Processes and To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ols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Comprehensive Documentation</a:t>
            </a:r>
            <a:br>
              <a:rPr lang="en-US" i="1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i="1" dirty="0">
                <a:solidFill>
                  <a:schemeClr val="bg2">
                    <a:lumMod val="50000"/>
                  </a:schemeClr>
                </a:solidFill>
              </a:rPr>
            </a:b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Contract Negotiation</a:t>
            </a:r>
            <a:br>
              <a:rPr lang="en-US" i="1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i="1" dirty="0">
                <a:solidFill>
                  <a:schemeClr val="bg2">
                    <a:lumMod val="50000"/>
                  </a:schemeClr>
                </a:solidFill>
              </a:rPr>
            </a:b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Following a Plan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6985" y="1690688"/>
            <a:ext cx="669074" cy="4401205"/>
          </a:xfrm>
          <a:prstGeom prst="rect">
            <a:avLst/>
          </a:prstGeom>
          <a:noFill/>
          <a:ln w="79375" cmpd="thickThin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O</a:t>
            </a:r>
            <a:br>
              <a:rPr lang="en-US" sz="4000" b="1" dirty="0">
                <a:solidFill>
                  <a:srgbClr val="FF0000"/>
                </a:solidFill>
              </a:rPr>
            </a:b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V</a:t>
            </a:r>
            <a:br>
              <a:rPr lang="en-US" sz="4000" b="1" dirty="0">
                <a:solidFill>
                  <a:srgbClr val="FF0000"/>
                </a:solidFill>
              </a:rPr>
            </a:b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E</a:t>
            </a:r>
            <a:br>
              <a:rPr lang="en-US" sz="4000" b="1" dirty="0">
                <a:solidFill>
                  <a:srgbClr val="FF0000"/>
                </a:solidFill>
              </a:rPr>
            </a:b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45920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Principles of Agile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506"/>
            <a:ext cx="10515600" cy="4984595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Out highest priority is to satisfy the customer through </a:t>
            </a:r>
            <a:r>
              <a:rPr lang="en-US" sz="1600" b="1" dirty="0">
                <a:solidFill>
                  <a:srgbClr val="FF0000"/>
                </a:solidFill>
              </a:rPr>
              <a:t>early and continuous delivery of valuable software. </a:t>
            </a:r>
            <a:endParaRPr lang="en-US" sz="1600" b="1" dirty="0"/>
          </a:p>
          <a:p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Welcome changing requirements</a:t>
            </a:r>
            <a:r>
              <a:rPr lang="en-US" sz="1600" dirty="0"/>
              <a:t>, even late in development.  Agile processes harness change for the customer’s competitive advantage.</a:t>
            </a:r>
          </a:p>
          <a:p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Deliver working software frequently</a:t>
            </a:r>
            <a:r>
              <a:rPr lang="en-US" sz="1600" dirty="0"/>
              <a:t>, from a couple of weeks to a couple of months, with a preference to the shorter timescale.</a:t>
            </a:r>
          </a:p>
          <a:p>
            <a:r>
              <a:rPr lang="en-US" sz="1600" dirty="0"/>
              <a:t>Business people and developers must </a:t>
            </a:r>
            <a:r>
              <a:rPr lang="en-US" sz="1600" b="1" dirty="0">
                <a:solidFill>
                  <a:srgbClr val="FF0000"/>
                </a:solidFill>
              </a:rPr>
              <a:t>work together d</a:t>
            </a:r>
            <a:r>
              <a:rPr lang="en-US" sz="1600" dirty="0"/>
              <a:t>aily throughout the project.</a:t>
            </a:r>
          </a:p>
          <a:p>
            <a:r>
              <a:rPr lang="en-US" sz="1600" dirty="0"/>
              <a:t>Build projects around </a:t>
            </a:r>
            <a:r>
              <a:rPr lang="en-US" sz="1600" b="1" dirty="0">
                <a:solidFill>
                  <a:srgbClr val="FF0000"/>
                </a:solidFill>
              </a:rPr>
              <a:t>motivated individuals</a:t>
            </a:r>
            <a:r>
              <a:rPr lang="en-US" sz="1600" dirty="0"/>
              <a:t>.  Give them the environment and support they need </a:t>
            </a:r>
            <a:r>
              <a:rPr lang="en-US" sz="1600" b="1" dirty="0">
                <a:solidFill>
                  <a:srgbClr val="FF0000"/>
                </a:solidFill>
              </a:rPr>
              <a:t>and trust them  to get the job done</a:t>
            </a:r>
            <a:r>
              <a:rPr lang="en-US" sz="1600" dirty="0"/>
              <a:t>.</a:t>
            </a:r>
          </a:p>
          <a:p>
            <a:r>
              <a:rPr lang="en-US" sz="1600" dirty="0"/>
              <a:t>The most efficient and effective method of conveying information to and within a development team is </a:t>
            </a:r>
            <a:r>
              <a:rPr lang="en-US" sz="1600" b="1" dirty="0">
                <a:solidFill>
                  <a:srgbClr val="FF0000"/>
                </a:solidFill>
              </a:rPr>
              <a:t>face-to-face conversation</a:t>
            </a:r>
            <a:r>
              <a:rPr lang="en-US" sz="1600" dirty="0"/>
              <a:t>.</a:t>
            </a:r>
          </a:p>
          <a:p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Working software</a:t>
            </a:r>
            <a:r>
              <a:rPr lang="en-US" sz="1600" dirty="0"/>
              <a:t> is the primary measurement of progress.</a:t>
            </a:r>
          </a:p>
          <a:p>
            <a:r>
              <a:rPr lang="en-US" sz="1600" dirty="0"/>
              <a:t>Agile processes </a:t>
            </a:r>
            <a:r>
              <a:rPr lang="en-US" sz="1600" b="1" dirty="0">
                <a:solidFill>
                  <a:srgbClr val="FF0000"/>
                </a:solidFill>
              </a:rPr>
              <a:t>promote sustainable development</a:t>
            </a:r>
            <a:r>
              <a:rPr lang="en-US" sz="1600" dirty="0"/>
              <a:t>. The sponsors, developers, and users should be able to </a:t>
            </a:r>
            <a:r>
              <a:rPr lang="en-US" sz="1600" b="1" dirty="0">
                <a:solidFill>
                  <a:srgbClr val="FF0000"/>
                </a:solidFill>
              </a:rPr>
              <a:t>maintain a constant pace indefinitely</a:t>
            </a:r>
            <a:r>
              <a:rPr lang="en-US" sz="1600" dirty="0"/>
              <a:t>.</a:t>
            </a:r>
          </a:p>
          <a:p>
            <a:r>
              <a:rPr lang="en-US" sz="1600" dirty="0"/>
              <a:t>Continuous attention to </a:t>
            </a:r>
            <a:r>
              <a:rPr lang="en-US" sz="1600" b="1" dirty="0">
                <a:solidFill>
                  <a:srgbClr val="FF0000"/>
                </a:solidFill>
              </a:rPr>
              <a:t>technical excellence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rgbClr val="FF0000"/>
                </a:solidFill>
              </a:rPr>
              <a:t>good design </a:t>
            </a:r>
            <a:r>
              <a:rPr lang="en-US" sz="1600" dirty="0"/>
              <a:t>enhances agility.</a:t>
            </a:r>
          </a:p>
          <a:p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Simplicit</a:t>
            </a:r>
            <a:r>
              <a:rPr lang="en-US" sz="1600" b="1" dirty="0"/>
              <a:t>y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the art of maximizing the amount of work not done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is essential</a:t>
            </a:r>
            <a:r>
              <a:rPr lang="en-US" sz="1600" dirty="0"/>
              <a:t>.</a:t>
            </a:r>
          </a:p>
          <a:p>
            <a:r>
              <a:rPr lang="en-US" sz="1600" dirty="0"/>
              <a:t>The best architectures, requirements, and designs emerge from </a:t>
            </a:r>
            <a:r>
              <a:rPr lang="en-US" sz="1600" b="1" dirty="0">
                <a:solidFill>
                  <a:srgbClr val="FF0000"/>
                </a:solidFill>
              </a:rPr>
              <a:t>self-organizing teams</a:t>
            </a:r>
            <a:r>
              <a:rPr lang="en-US" sz="1600" dirty="0"/>
              <a:t>.</a:t>
            </a:r>
          </a:p>
          <a:p>
            <a:r>
              <a:rPr lang="en-US" sz="1600" dirty="0"/>
              <a:t>At </a:t>
            </a:r>
            <a:r>
              <a:rPr lang="en-US" sz="1600" b="1" dirty="0">
                <a:solidFill>
                  <a:srgbClr val="FF0000"/>
                </a:solidFill>
              </a:rPr>
              <a:t>regular intervals, the team reflects </a:t>
            </a:r>
            <a:r>
              <a:rPr lang="en-US" sz="1600" dirty="0"/>
              <a:t>on how to become more effective, then tunes and adjusts its behavior accordingly.</a:t>
            </a:r>
          </a:p>
        </p:txBody>
      </p:sp>
    </p:spTree>
    <p:extLst>
      <p:ext uri="{BB962C8B-B14F-4D97-AF65-F5344CB8AC3E}">
        <p14:creationId xmlns:p14="http://schemas.microsoft.com/office/powerpoint/2010/main" val="928832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 Origins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92883" cy="4351338"/>
          </a:xfrm>
        </p:spPr>
        <p:txBody>
          <a:bodyPr/>
          <a:lstStyle/>
          <a:p>
            <a:r>
              <a:rPr lang="en-US" dirty="0"/>
              <a:t>1913 </a:t>
            </a:r>
            <a:r>
              <a:rPr lang="mr-IN" dirty="0"/>
              <a:t>–</a:t>
            </a:r>
            <a:r>
              <a:rPr lang="en-US" dirty="0"/>
              <a:t> Henry Ford industrializes Just-In-Time(JIT) manufacturing system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1949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Taiichi</a:t>
            </a:r>
            <a:r>
              <a:rPr lang="en-US" dirty="0"/>
              <a:t> </a:t>
            </a:r>
            <a:r>
              <a:rPr lang="en-US" dirty="0" err="1"/>
              <a:t>Ohno</a:t>
            </a:r>
            <a:r>
              <a:rPr lang="en-US" dirty="0"/>
              <a:t> creates the Toyota Production System (TPS)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1990 </a:t>
            </a:r>
            <a:r>
              <a:rPr lang="mr-IN" dirty="0"/>
              <a:t>–</a:t>
            </a:r>
            <a:r>
              <a:rPr lang="en-US" dirty="0"/>
              <a:t> James Womack coined the term “Lean Manufacturing”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2003 </a:t>
            </a:r>
            <a:r>
              <a:rPr lang="mr-IN" dirty="0"/>
              <a:t>–</a:t>
            </a:r>
            <a:r>
              <a:rPr lang="en-US" dirty="0"/>
              <a:t> Mary and Tom </a:t>
            </a:r>
            <a:r>
              <a:rPr lang="en-US" dirty="0" err="1"/>
              <a:t>Poppendieck</a:t>
            </a:r>
            <a:r>
              <a:rPr lang="en-US" dirty="0"/>
              <a:t> adapt Lean Manufacturing principles into Lean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141434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vyMgt" id="{ADFFF576-8A26-234F-BD8B-FE18FA275858}" vid="{30184B27-175F-F342-BF5B-BCAB1D2E20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SavvyMgt</Template>
  <TotalTime>15126</TotalTime>
  <Words>2147</Words>
  <Application>Microsoft Macintosh PowerPoint</Application>
  <PresentationFormat>Widescreen</PresentationFormat>
  <Paragraphs>287</Paragraphs>
  <Slides>47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Calibri Light</vt:lpstr>
      <vt:lpstr>Century Gothic</vt:lpstr>
      <vt:lpstr>Courier New</vt:lpstr>
      <vt:lpstr>Kokonor</vt:lpstr>
      <vt:lpstr>Lucida Calligraphy</vt:lpstr>
      <vt:lpstr>Mangal</vt:lpstr>
      <vt:lpstr>Rockwell</vt:lpstr>
      <vt:lpstr>Segoe Script</vt:lpstr>
      <vt:lpstr>Wingdings</vt:lpstr>
      <vt:lpstr>Office Theme</vt:lpstr>
      <vt:lpstr>KANBAN for AGILE TEAMS</vt:lpstr>
      <vt:lpstr>INTRODUCTION</vt:lpstr>
      <vt:lpstr>Objectives</vt:lpstr>
      <vt:lpstr>Where Do You See Kanban Today?</vt:lpstr>
      <vt:lpstr>KANBAN in SCALED AGILE</vt:lpstr>
      <vt:lpstr>SAMPLE EPIC &amp; FEATURE KANBAN</vt:lpstr>
      <vt:lpstr>Agile Manifesto</vt:lpstr>
      <vt:lpstr>12 Principles of Agile Development</vt:lpstr>
      <vt:lpstr>Lean Origins</vt:lpstr>
      <vt:lpstr>7 Principles of Lean Software Development</vt:lpstr>
      <vt:lpstr>MUDA – The Seven Wastes of Lean Software Development</vt:lpstr>
      <vt:lpstr>What Is Kanban?</vt:lpstr>
      <vt:lpstr>Kanban for Agile Teams</vt:lpstr>
      <vt:lpstr>Recommended Kanban Roles</vt:lpstr>
      <vt:lpstr>Roles and Responsibilities of  Product Owner</vt:lpstr>
      <vt:lpstr>Roles and Responsibilities of TEAM</vt:lpstr>
      <vt:lpstr>Roles and Responsibilities of Facilitator</vt:lpstr>
      <vt:lpstr>Experiencing Kanban</vt:lpstr>
      <vt:lpstr>Experiencing Kanban</vt:lpstr>
      <vt:lpstr>PLAY!</vt:lpstr>
      <vt:lpstr>POINT SYSTEM TO MEASURE &amp; OPTIMIZE FLOW</vt:lpstr>
      <vt:lpstr>KANBAN PRACTICES</vt:lpstr>
      <vt:lpstr>VISUALIZE WORKFLOW AND LIMIT WIP</vt:lpstr>
      <vt:lpstr>Defining Work In Progress Limit</vt:lpstr>
      <vt:lpstr>Work In Progress Limit</vt:lpstr>
      <vt:lpstr>Exit Criteria</vt:lpstr>
      <vt:lpstr>Defining Initial Kanban Board</vt:lpstr>
      <vt:lpstr>PLAY!</vt:lpstr>
      <vt:lpstr>STOP!!! LET’S MEASURE THE POINTS!</vt:lpstr>
      <vt:lpstr>Recommended Kanban Ceremonies</vt:lpstr>
      <vt:lpstr>NEW PIZZA AND CUSTOM ORDERS</vt:lpstr>
      <vt:lpstr>PLAY!</vt:lpstr>
      <vt:lpstr>PLAY!</vt:lpstr>
      <vt:lpstr>STOP!!! LET’S MEASURE THE POINTS!</vt:lpstr>
      <vt:lpstr>PLAY!</vt:lpstr>
      <vt:lpstr>REFLECT and ADJUST</vt:lpstr>
      <vt:lpstr>STOP!!! LET’S MEASURE THE POINTS!</vt:lpstr>
      <vt:lpstr>LET’S TAKE A QUICK BREAK</vt:lpstr>
      <vt:lpstr>Establishing Kanban Teams</vt:lpstr>
      <vt:lpstr>Defining Initial Kanban Board</vt:lpstr>
      <vt:lpstr>Defining Initial Kanban Board</vt:lpstr>
      <vt:lpstr>KANBAN METRICS: Cycle Time</vt:lpstr>
      <vt:lpstr>KANBAN METRICS: Throughput</vt:lpstr>
      <vt:lpstr>Cycle Time @ Dunkin Donuts</vt:lpstr>
      <vt:lpstr>NEXT CLASS: SCRUM!</vt:lpstr>
      <vt:lpstr>PowerPoint Presentation</vt:lpstr>
      <vt:lpstr>Additional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O'Reilly</dc:creator>
  <cp:lastModifiedBy>Michael O'Reilly</cp:lastModifiedBy>
  <cp:revision>88</cp:revision>
  <dcterms:created xsi:type="dcterms:W3CDTF">2017-11-14T13:54:56Z</dcterms:created>
  <dcterms:modified xsi:type="dcterms:W3CDTF">2021-11-10T02:04:31Z</dcterms:modified>
</cp:coreProperties>
</file>